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6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c9113ca59d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g2c9113ca59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9113ca59d_1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2c9113ca59d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c9113ca59d_1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2c9113ca59d_1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c9113ca59d_1_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2c9113ca59d_1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c9113ca59d_1_2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2c9113ca59d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c9113ca59d_1_2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2c9113ca59d_1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c9113ca59d_1_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2c9113ca59d_1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9113ca59d_1_2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2c9113ca59d_1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c9113ca59d_1_3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2c9113ca59d_1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c9113ca59d_1_326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399" name="Google Shape;399;g2c9113ca59d_1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c9113ca59d_1_335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409" name="Google Shape;409;g2c9113ca59d_1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c9113ca59d_1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2c9113ca59d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c9113ca59d_1_343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418" name="Google Shape;418;g2c9113ca59d_1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c9113ca59d_1_354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430" name="Google Shape;430;g2c9113ca59d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c9113ca59d_1_365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442" name="Google Shape;442;g2c9113ca59d_1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c9113ca59d_1_377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455" name="Google Shape;455;g2c9113ca59d_1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c9113ca59d_1_389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468" name="Google Shape;468;g2c9113ca59d_1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c9113ca59d_1_401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481" name="Google Shape;481;g2c9113ca59d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c9113ca59d_1_412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493" name="Google Shape;493;g2c9113ca59d_1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c9113ca59d_1_426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508" name="Google Shape;508;g2c9113ca59d_1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c9113ca59d_1_436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519" name="Google Shape;519;g2c9113ca59d_1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c9113ca59d_1_451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535" name="Google Shape;535;g2c9113ca59d_1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9113ca59d_1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2c9113ca59d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c9113ca59d_1_4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2c9113ca59d_1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c9113ca59d_1_489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575" name="Google Shape;575;g2c9113ca59d_1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c9113ca59d_1_504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591" name="Google Shape;591;g2c9113ca59d_1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c9113ca59d_1_515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603" name="Google Shape;603;g2c9113ca59d_1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c9113ca59d_1_527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616" name="Google Shape;616;g2c9113ca59d_1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c9113ca59d_1_540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630" name="Google Shape;630;g2c9113ca59d_1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c9113ca59d_1_554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645" name="Google Shape;645;g2c9113ca59d_1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c9113ca59d_1_568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660" name="Google Shape;660;g2c9113ca59d_1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c9113ca59d_1_584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677" name="Google Shape;677;g2c9113ca59d_1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c9113ca59d_1_599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693" name="Google Shape;693;g2c9113ca59d_1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c9113ca59d_1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2c9113ca59d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c9113ca59d_1_612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707" name="Google Shape;707;g2c9113ca59d_1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c9113ca59d_1_625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721" name="Google Shape;721;g2c9113ca59d_1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c9113ca59d_1_638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735" name="Google Shape;735;g2c9113ca59d_1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c9113ca59d_1_651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749" name="Google Shape;749;g2c9113ca59d_1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c9113ca59d_1_664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763" name="Google Shape;763;g2c9113ca59d_1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c9113ca59d_1_676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776" name="Google Shape;776;g2c9113ca59d_1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c9113ca59d_1_687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788" name="Google Shape;788;g2c9113ca59d_1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c9113ca59d_1_698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800" name="Google Shape;800;g2c9113ca59d_1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c9113ca59d_1_709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812" name="Google Shape;812;g2c9113ca59d_1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c9113ca59d_1_719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823" name="Google Shape;823;g2c9113ca59d_1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9113ca59d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2c9113ca59d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c9113ca59d_1_729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834" name="Google Shape;834;g2c9113ca59d_1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c9113ca59d_1_739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845" name="Google Shape;845;g2c9113ca59d_1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c9113ca59d_1_750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857" name="Google Shape;857;g2c9113ca59d_1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c9113ca59d_1_757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865" name="Google Shape;865;g2c9113ca59d_1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c9113ca59d_1_769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878" name="Google Shape;878;g2c9113ca59d_1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c9113ca59d_1_779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889" name="Google Shape;889;g2c9113ca59d_1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2c9113ca59d_1_789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900" name="Google Shape;900;g2c9113ca59d_1_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c9113ca59d_1_799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911" name="Google Shape;911;g2c9113ca59d_1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c9113ca59d_1_814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927" name="Google Shape;927;g2c9113ca59d_1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9113ca59d_1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c9113ca59d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9113ca59d_1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c9113ca59d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9113ca59d_1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2c9113ca59d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9113ca59d_1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c9113ca59d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>
  <p:cSld name="SECTION_HEADER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22313" y="330518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50" tIns="29225" rIns="58450" bIns="292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22313" y="2180042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50" tIns="29225" rIns="58450" bIns="29225" anchor="b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Char char="●"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Char char="●"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1pPr>
            <a:lvl2pPr marL="0" lvl="1" indent="0" algn="l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2pPr>
            <a:lvl3pPr marL="0" lvl="2" indent="0" algn="l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3pPr>
            <a:lvl4pPr marL="0" lvl="3" indent="0" algn="l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4pPr>
            <a:lvl5pPr marL="0" lvl="4" indent="0" algn="l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5pPr>
            <a:lvl6pPr marL="0" lvl="5" indent="0" algn="l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6pPr>
            <a:lvl7pPr marL="0" lvl="6" indent="0" algn="l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7pPr>
            <a:lvl8pPr marL="0" lvl="7" indent="0" algn="l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8pPr>
            <a:lvl9pPr marL="0" lvl="8" indent="0" algn="l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381001" y="457200"/>
            <a:ext cx="8252147" cy="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" name="Google Shape;5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77549" y="10885"/>
            <a:ext cx="2453054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gif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8.png"/><Relationship Id="rId7" Type="http://schemas.openxmlformats.org/officeDocument/2006/relationships/image" Target="../media/image9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catkin/Tutorials/create_a_workspac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44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45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.png"/><Relationship Id="rId5" Type="http://schemas.openxmlformats.org/officeDocument/2006/relationships/image" Target="../media/image47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1.png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100"/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642504" y="1319861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50" tIns="29225" rIns="58450" bIns="292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rPr lang="th" sz="3300">
                <a:latin typeface="Calibri"/>
                <a:ea typeface="Calibri"/>
                <a:cs typeface="Calibri"/>
                <a:sym typeface="Calibri"/>
              </a:rPr>
              <a:t>DAY 3 ROS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642504" y="225158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th" sz="6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Navigation</a:t>
            </a:r>
            <a:endParaRPr sz="6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207" name="Google Shape;207;p24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10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321469" y="69506"/>
            <a:ext cx="83653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1. Base controller</a:t>
            </a:r>
            <a:endParaRPr sz="18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469" y="566324"/>
            <a:ext cx="1302766" cy="63446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4"/>
          <p:cNvSpPr/>
          <p:nvPr/>
        </p:nvSpPr>
        <p:spPr>
          <a:xfrm>
            <a:off x="502920" y="1351356"/>
            <a:ext cx="1280160" cy="418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/cmd_vel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4"/>
          <p:cNvSpPr/>
          <p:nvPr/>
        </p:nvSpPr>
        <p:spPr>
          <a:xfrm>
            <a:off x="502920" y="2087675"/>
            <a:ext cx="1280160" cy="418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wheel target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4"/>
          <p:cNvSpPr/>
          <p:nvPr/>
        </p:nvSpPr>
        <p:spPr>
          <a:xfrm>
            <a:off x="502920" y="2823995"/>
            <a:ext cx="1280160" cy="41801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wheel actual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4"/>
          <p:cNvSpPr/>
          <p:nvPr/>
        </p:nvSpPr>
        <p:spPr>
          <a:xfrm>
            <a:off x="502920" y="3560314"/>
            <a:ext cx="1280160" cy="418012"/>
          </a:xfrm>
          <a:prstGeom prst="rect">
            <a:avLst/>
          </a:prstGeom>
          <a:noFill/>
          <a:ln w="2857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PID controller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502920" y="4296632"/>
            <a:ext cx="1280160" cy="418012"/>
          </a:xfrm>
          <a:prstGeom prst="rect">
            <a:avLst/>
          </a:prstGeom>
          <a:noFill/>
          <a:ln w="2857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AGV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5" name="Google Shape;215;p24"/>
          <p:cNvCxnSpPr>
            <a:stCxn id="210" idx="2"/>
            <a:endCxn id="211" idx="0"/>
          </p:cNvCxnSpPr>
          <p:nvPr/>
        </p:nvCxnSpPr>
        <p:spPr>
          <a:xfrm>
            <a:off x="1143000" y="1769368"/>
            <a:ext cx="0" cy="3183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6" name="Google Shape;216;p24"/>
          <p:cNvCxnSpPr/>
          <p:nvPr/>
        </p:nvCxnSpPr>
        <p:spPr>
          <a:xfrm>
            <a:off x="1143000" y="2505687"/>
            <a:ext cx="0" cy="318308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7" name="Google Shape;217;p24"/>
          <p:cNvCxnSpPr/>
          <p:nvPr/>
        </p:nvCxnSpPr>
        <p:spPr>
          <a:xfrm>
            <a:off x="1139735" y="3242006"/>
            <a:ext cx="0" cy="31830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8" name="Google Shape;218;p24"/>
          <p:cNvCxnSpPr/>
          <p:nvPr/>
        </p:nvCxnSpPr>
        <p:spPr>
          <a:xfrm>
            <a:off x="1143000" y="3978325"/>
            <a:ext cx="0" cy="31830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9" name="Google Shape;219;p24"/>
          <p:cNvSpPr txBox="1"/>
          <p:nvPr/>
        </p:nvSpPr>
        <p:spPr>
          <a:xfrm>
            <a:off x="1170172" y="1758125"/>
            <a:ext cx="58573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Linear.x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Angular.z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1139735" y="2488058"/>
            <a:ext cx="121331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Vr = target vel for right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Vl = target vel for left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50332" y="566324"/>
            <a:ext cx="1676066" cy="1584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709" y="566324"/>
            <a:ext cx="3188638" cy="1584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 descr="Rotation sensor, encoder - Omron E6B2-CWZ6C - 600 P/R - 5-24V [E6B2-CWZ6C]  - US $18.00 : HAOYU Electronics : Make Engineers Job Easie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49015" y="2333068"/>
            <a:ext cx="2510963" cy="188628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4"/>
          <p:cNvSpPr/>
          <p:nvPr/>
        </p:nvSpPr>
        <p:spPr>
          <a:xfrm>
            <a:off x="4180708" y="1071155"/>
            <a:ext cx="1201189" cy="195943"/>
          </a:xfrm>
          <a:prstGeom prst="rect">
            <a:avLst/>
          </a:prstGeom>
          <a:noFill/>
          <a:ln w="28575" cap="flat" cmpd="sng">
            <a:solidFill>
              <a:srgbClr val="5F4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6330460" y="896030"/>
            <a:ext cx="2396589" cy="46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“1000 pluse per round”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" name="Google Shape;226;p24"/>
          <p:cNvCxnSpPr>
            <a:stCxn id="224" idx="3"/>
          </p:cNvCxnSpPr>
          <p:nvPr/>
        </p:nvCxnSpPr>
        <p:spPr>
          <a:xfrm rot="10800000" flipH="1">
            <a:off x="5381897" y="1143026"/>
            <a:ext cx="948600" cy="261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7" name="Google Shape;227;p24"/>
          <p:cNvSpPr txBox="1"/>
          <p:nvPr/>
        </p:nvSpPr>
        <p:spPr>
          <a:xfrm>
            <a:off x="5291733" y="2237477"/>
            <a:ext cx="3690106" cy="47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calculate wheel speed from encoder</a:t>
            </a:r>
            <a:endParaRPr sz="1600" b="1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5562629" y="2775925"/>
            <a:ext cx="3148313" cy="39308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latin typeface="Arial"/>
                <a:ea typeface="Arial"/>
                <a:cs typeface="Arial"/>
                <a:sym typeface="Arial"/>
              </a:rPr>
              <a:t> </a:t>
            </a:r>
            <a:endParaRPr sz="1100"/>
          </a:p>
        </p:txBody>
      </p:sp>
      <p:sp>
        <p:nvSpPr>
          <p:cNvPr id="229" name="Google Shape;229;p24"/>
          <p:cNvSpPr txBox="1"/>
          <p:nvPr/>
        </p:nvSpPr>
        <p:spPr>
          <a:xfrm>
            <a:off x="5374788" y="3393855"/>
            <a:ext cx="3255314" cy="44093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latin typeface="Arial"/>
                <a:ea typeface="Arial"/>
                <a:cs typeface="Arial"/>
                <a:sym typeface="Arial"/>
              </a:rPr>
              <a:t> </a:t>
            </a:r>
            <a:endParaRPr sz="1100"/>
          </a:p>
        </p:txBody>
      </p:sp>
      <p:sp>
        <p:nvSpPr>
          <p:cNvPr id="230" name="Google Shape;230;p24"/>
          <p:cNvSpPr txBox="1"/>
          <p:nvPr/>
        </p:nvSpPr>
        <p:spPr>
          <a:xfrm>
            <a:off x="8045045" y="3941554"/>
            <a:ext cx="93679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Meter/sec</a:t>
            </a:r>
            <a:endParaRPr sz="14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4"/>
          <p:cNvSpPr/>
          <p:nvPr/>
        </p:nvSpPr>
        <p:spPr>
          <a:xfrm>
            <a:off x="5246011" y="2237476"/>
            <a:ext cx="3773890" cy="2145112"/>
          </a:xfrm>
          <a:prstGeom prst="roundRect">
            <a:avLst>
              <a:gd name="adj" fmla="val 9055"/>
            </a:avLst>
          </a:prstGeom>
          <a:noFill/>
          <a:ln w="28575" cap="flat" cmpd="sng">
            <a:solidFill>
              <a:srgbClr val="913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201558" y="1515507"/>
            <a:ext cx="724407" cy="689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238" name="Google Shape;238;p25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11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239" name="Google Shape;239;p25"/>
          <p:cNvSpPr txBox="1"/>
          <p:nvPr/>
        </p:nvSpPr>
        <p:spPr>
          <a:xfrm>
            <a:off x="321469" y="69506"/>
            <a:ext cx="83653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1. Base controller</a:t>
            </a:r>
            <a:endParaRPr sz="18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469" y="566324"/>
            <a:ext cx="1302766" cy="63446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5"/>
          <p:cNvSpPr/>
          <p:nvPr/>
        </p:nvSpPr>
        <p:spPr>
          <a:xfrm>
            <a:off x="502920" y="1351356"/>
            <a:ext cx="1280160" cy="418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/cmd_vel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5"/>
          <p:cNvSpPr/>
          <p:nvPr/>
        </p:nvSpPr>
        <p:spPr>
          <a:xfrm>
            <a:off x="502920" y="2087675"/>
            <a:ext cx="1280160" cy="418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wheel target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5"/>
          <p:cNvSpPr/>
          <p:nvPr/>
        </p:nvSpPr>
        <p:spPr>
          <a:xfrm>
            <a:off x="502920" y="2823995"/>
            <a:ext cx="1280160" cy="418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wheel actual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5"/>
          <p:cNvSpPr/>
          <p:nvPr/>
        </p:nvSpPr>
        <p:spPr>
          <a:xfrm>
            <a:off x="502920" y="3560314"/>
            <a:ext cx="1280160" cy="41801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PID controller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5"/>
          <p:cNvSpPr/>
          <p:nvPr/>
        </p:nvSpPr>
        <p:spPr>
          <a:xfrm>
            <a:off x="502920" y="4296632"/>
            <a:ext cx="1280160" cy="418012"/>
          </a:xfrm>
          <a:prstGeom prst="rect">
            <a:avLst/>
          </a:prstGeom>
          <a:noFill/>
          <a:ln w="2857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AGV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" name="Google Shape;246;p25"/>
          <p:cNvCxnSpPr>
            <a:stCxn id="241" idx="2"/>
            <a:endCxn id="242" idx="0"/>
          </p:cNvCxnSpPr>
          <p:nvPr/>
        </p:nvCxnSpPr>
        <p:spPr>
          <a:xfrm>
            <a:off x="1143000" y="1769368"/>
            <a:ext cx="0" cy="3183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7" name="Google Shape;247;p25"/>
          <p:cNvCxnSpPr/>
          <p:nvPr/>
        </p:nvCxnSpPr>
        <p:spPr>
          <a:xfrm>
            <a:off x="1143000" y="2505687"/>
            <a:ext cx="0" cy="318308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8" name="Google Shape;248;p25"/>
          <p:cNvCxnSpPr/>
          <p:nvPr/>
        </p:nvCxnSpPr>
        <p:spPr>
          <a:xfrm>
            <a:off x="1139735" y="3242006"/>
            <a:ext cx="0" cy="31830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9" name="Google Shape;249;p25"/>
          <p:cNvCxnSpPr/>
          <p:nvPr/>
        </p:nvCxnSpPr>
        <p:spPr>
          <a:xfrm>
            <a:off x="1143000" y="3978325"/>
            <a:ext cx="0" cy="31830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0" name="Google Shape;250;p25"/>
          <p:cNvSpPr txBox="1"/>
          <p:nvPr/>
        </p:nvSpPr>
        <p:spPr>
          <a:xfrm>
            <a:off x="1170172" y="1758125"/>
            <a:ext cx="58573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Linear.x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Angular.z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1139735" y="3211607"/>
            <a:ext cx="125659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= actual vel for right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Vla = actual vel for left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1139735" y="2488058"/>
            <a:ext cx="121331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Vr = target vel for right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Vl = target vel for left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" name="Google Shape;253;p25"/>
          <p:cNvGrpSpPr/>
          <p:nvPr/>
        </p:nvGrpSpPr>
        <p:grpSpPr>
          <a:xfrm>
            <a:off x="1916973" y="630510"/>
            <a:ext cx="7154266" cy="2064604"/>
            <a:chOff x="2555964" y="840680"/>
            <a:chExt cx="9539022" cy="2752805"/>
          </a:xfrm>
        </p:grpSpPr>
        <p:grpSp>
          <p:nvGrpSpPr>
            <p:cNvPr id="254" name="Google Shape;254;p25"/>
            <p:cNvGrpSpPr/>
            <p:nvPr/>
          </p:nvGrpSpPr>
          <p:grpSpPr>
            <a:xfrm>
              <a:off x="2555964" y="1094041"/>
              <a:ext cx="6552120" cy="1395896"/>
              <a:chOff x="3008811" y="1094041"/>
              <a:chExt cx="6552120" cy="1395896"/>
            </a:xfrm>
          </p:grpSpPr>
          <p:cxnSp>
            <p:nvCxnSpPr>
              <p:cNvPr id="255" name="Google Shape;255;p25"/>
              <p:cNvCxnSpPr>
                <a:stCxn id="256" idx="3"/>
                <a:endCxn id="257" idx="1"/>
              </p:cNvCxnSpPr>
              <p:nvPr/>
            </p:nvCxnSpPr>
            <p:spPr>
              <a:xfrm>
                <a:off x="4140926" y="1784898"/>
                <a:ext cx="9099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grpSp>
            <p:nvGrpSpPr>
              <p:cNvPr id="258" name="Google Shape;258;p25"/>
              <p:cNvGrpSpPr/>
              <p:nvPr/>
            </p:nvGrpSpPr>
            <p:grpSpPr>
              <a:xfrm>
                <a:off x="3008811" y="1094041"/>
                <a:ext cx="6552120" cy="1395896"/>
                <a:chOff x="3008811" y="1094041"/>
                <a:chExt cx="6552120" cy="1395896"/>
              </a:xfrm>
            </p:grpSpPr>
            <p:cxnSp>
              <p:nvCxnSpPr>
                <p:cNvPr id="259" name="Google Shape;259;p25"/>
                <p:cNvCxnSpPr>
                  <a:stCxn id="257" idx="3"/>
                  <a:endCxn id="260" idx="2"/>
                </p:cNvCxnSpPr>
                <p:nvPr/>
              </p:nvCxnSpPr>
              <p:spPr>
                <a:xfrm>
                  <a:off x="6183087" y="1784898"/>
                  <a:ext cx="468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A7DBA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grpSp>
              <p:nvGrpSpPr>
                <p:cNvPr id="261" name="Google Shape;261;p25"/>
                <p:cNvGrpSpPr/>
                <p:nvPr/>
              </p:nvGrpSpPr>
              <p:grpSpPr>
                <a:xfrm>
                  <a:off x="3008811" y="1094041"/>
                  <a:ext cx="6552120" cy="1395896"/>
                  <a:chOff x="3008811" y="1094041"/>
                  <a:chExt cx="6552120" cy="1395896"/>
                </a:xfrm>
              </p:grpSpPr>
              <p:sp>
                <p:nvSpPr>
                  <p:cNvPr id="257" name="Google Shape;257;p25"/>
                  <p:cNvSpPr/>
                  <p:nvPr/>
                </p:nvSpPr>
                <p:spPr>
                  <a:xfrm>
                    <a:off x="5050972" y="1615081"/>
                    <a:ext cx="1132115" cy="339634"/>
                  </a:xfrm>
                  <a:prstGeom prst="rect">
                    <a:avLst/>
                  </a:prstGeom>
                  <a:solidFill>
                    <a:schemeClr val="accent1"/>
                  </a:solidFill>
                  <a:ln w="25400" cap="flat" cmpd="sng">
                    <a:solidFill>
                      <a:srgbClr val="395E8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th"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Cal target</a:t>
                    </a:r>
                    <a:endParaRPr sz="9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6" name="Google Shape;256;p25"/>
                  <p:cNvSpPr/>
                  <p:nvPr/>
                </p:nvSpPr>
                <p:spPr>
                  <a:xfrm>
                    <a:off x="3008811" y="1148509"/>
                    <a:ext cx="1132115" cy="1272778"/>
                  </a:xfrm>
                  <a:prstGeom prst="rect">
                    <a:avLst/>
                  </a:prstGeom>
                  <a:solidFill>
                    <a:schemeClr val="dk1"/>
                  </a:solidFill>
                  <a:ln w="254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th"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Move base</a:t>
                    </a:r>
                    <a:endParaRPr sz="9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2" name="Google Shape;262;p25"/>
                  <p:cNvSpPr txBox="1"/>
                  <p:nvPr/>
                </p:nvSpPr>
                <p:spPr>
                  <a:xfrm>
                    <a:off x="4150964" y="1473288"/>
                    <a:ext cx="90120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th" sz="11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/cam_vel</a:t>
                    </a:r>
                    <a:endParaRPr sz="11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0" name="Google Shape;260;p25"/>
                  <p:cNvSpPr/>
                  <p:nvPr/>
                </p:nvSpPr>
                <p:spPr>
                  <a:xfrm>
                    <a:off x="6652126" y="1579158"/>
                    <a:ext cx="411480" cy="4114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25400" cap="flat" cmpd="sng">
                    <a:solidFill>
                      <a:srgbClr val="395E8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th" sz="1400" b="1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Σ</a:t>
                    </a:r>
                    <a:endParaRPr sz="1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3" name="Google Shape;263;p25"/>
                  <p:cNvSpPr txBox="1"/>
                  <p:nvPr/>
                </p:nvSpPr>
                <p:spPr>
                  <a:xfrm>
                    <a:off x="6450701" y="1772705"/>
                    <a:ext cx="288862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th" sz="11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+</a:t>
                    </a:r>
                    <a:endParaRPr sz="11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4" name="Google Shape;264;p25"/>
                  <p:cNvSpPr txBox="1"/>
                  <p:nvPr/>
                </p:nvSpPr>
                <p:spPr>
                  <a:xfrm>
                    <a:off x="6268474" y="1474210"/>
                    <a:ext cx="35753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th" sz="11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Vr</a:t>
                    </a:r>
                    <a:endParaRPr sz="11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265" name="Google Shape;265;p25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7075715" y="1094041"/>
                    <a:ext cx="2485216" cy="13958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266" name="Google Shape;266;p25"/>
            <p:cNvGrpSpPr/>
            <p:nvPr/>
          </p:nvGrpSpPr>
          <p:grpSpPr>
            <a:xfrm>
              <a:off x="11067118" y="902664"/>
              <a:ext cx="1027868" cy="1050964"/>
              <a:chOff x="10936487" y="867828"/>
              <a:chExt cx="1027868" cy="1050964"/>
            </a:xfrm>
          </p:grpSpPr>
          <p:sp>
            <p:nvSpPr>
              <p:cNvPr id="267" name="Google Shape;267;p25"/>
              <p:cNvSpPr/>
              <p:nvPr/>
            </p:nvSpPr>
            <p:spPr>
              <a:xfrm>
                <a:off x="11113575" y="1579158"/>
                <a:ext cx="673692" cy="339634"/>
              </a:xfrm>
              <a:prstGeom prst="rect">
                <a:avLst/>
              </a:prstGeom>
              <a:noFill/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h" sz="9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AGV</a:t>
                </a:r>
                <a:endParaRPr sz="9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68" name="Google Shape;268;p25" descr="TurtleBot3"/>
              <p:cNvPicPr preferRelativeResize="0"/>
              <p:nvPr/>
            </p:nvPicPr>
            <p:blipFill rotWithShape="1">
              <a:blip r:embed="rId5">
                <a:alphaModFix/>
              </a:blip>
              <a:srcRect l="33395" t="56857" r="19260"/>
              <a:stretch/>
            </p:blipFill>
            <p:spPr>
              <a:xfrm>
                <a:off x="10936487" y="867828"/>
                <a:ext cx="1027868" cy="6057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9" name="Google Shape;269;p25"/>
            <p:cNvGrpSpPr/>
            <p:nvPr/>
          </p:nvGrpSpPr>
          <p:grpSpPr>
            <a:xfrm>
              <a:off x="9557313" y="840680"/>
              <a:ext cx="1015815" cy="1116555"/>
              <a:chOff x="9287339" y="831971"/>
              <a:chExt cx="1015815" cy="1116555"/>
            </a:xfrm>
          </p:grpSpPr>
          <p:pic>
            <p:nvPicPr>
              <p:cNvPr id="270" name="Google Shape;270;p25" descr="10Amp 5V-30V DC Motor Driver (2 Channels)"/>
              <p:cNvPicPr preferRelativeResize="0"/>
              <p:nvPr/>
            </p:nvPicPr>
            <p:blipFill rotWithShape="1">
              <a:blip r:embed="rId6">
                <a:alphaModFix/>
              </a:blip>
              <a:srcRect t="16382" b="13592"/>
              <a:stretch/>
            </p:blipFill>
            <p:spPr>
              <a:xfrm>
                <a:off x="9287339" y="831971"/>
                <a:ext cx="1015815" cy="7113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1" name="Google Shape;271;p25"/>
              <p:cNvSpPr/>
              <p:nvPr/>
            </p:nvSpPr>
            <p:spPr>
              <a:xfrm>
                <a:off x="9399645" y="1608892"/>
                <a:ext cx="791205" cy="339634"/>
              </a:xfrm>
              <a:prstGeom prst="rect">
                <a:avLst/>
              </a:prstGeom>
              <a:noFill/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h" sz="9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Driver</a:t>
                </a:r>
                <a:endParaRPr sz="9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72" name="Google Shape;272;p25"/>
            <p:cNvCxnSpPr>
              <a:stCxn id="265" idx="3"/>
            </p:cNvCxnSpPr>
            <p:nvPr/>
          </p:nvCxnSpPr>
          <p:spPr>
            <a:xfrm rot="10800000" flipH="1">
              <a:off x="9108084" y="1787489"/>
              <a:ext cx="561600" cy="4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3" name="Google Shape;273;p25"/>
            <p:cNvCxnSpPr>
              <a:stCxn id="271" idx="3"/>
              <a:endCxn id="267" idx="1"/>
            </p:cNvCxnSpPr>
            <p:nvPr/>
          </p:nvCxnSpPr>
          <p:spPr>
            <a:xfrm rot="10800000" flipH="1">
              <a:off x="10460824" y="1783818"/>
              <a:ext cx="783300" cy="36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74" name="Google Shape;274;p25"/>
            <p:cNvSpPr txBox="1"/>
            <p:nvPr/>
          </p:nvSpPr>
          <p:spPr>
            <a:xfrm>
              <a:off x="9044640" y="1460217"/>
              <a:ext cx="72487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PWM 5v</a:t>
              </a:r>
              <a:endPara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5"/>
            <p:cNvSpPr txBox="1"/>
            <p:nvPr/>
          </p:nvSpPr>
          <p:spPr>
            <a:xfrm>
              <a:off x="10490076" y="1481016"/>
              <a:ext cx="803425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PWM 24v</a:t>
              </a:r>
              <a:endPara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6" name="Google Shape;276;p25"/>
            <p:cNvGrpSpPr/>
            <p:nvPr/>
          </p:nvGrpSpPr>
          <p:grpSpPr>
            <a:xfrm>
              <a:off x="8481524" y="2537990"/>
              <a:ext cx="976609" cy="1055495"/>
              <a:chOff x="7558415" y="2625079"/>
              <a:chExt cx="976609" cy="1055495"/>
            </a:xfrm>
          </p:grpSpPr>
          <p:sp>
            <p:nvSpPr>
              <p:cNvPr id="277" name="Google Shape;277;p25"/>
              <p:cNvSpPr/>
              <p:nvPr/>
            </p:nvSpPr>
            <p:spPr>
              <a:xfrm>
                <a:off x="7558415" y="3340940"/>
                <a:ext cx="976609" cy="339634"/>
              </a:xfrm>
              <a:prstGeom prst="rect">
                <a:avLst/>
              </a:prstGeom>
              <a:noFill/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h" sz="9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Encoder</a:t>
                </a:r>
                <a:endParaRPr sz="9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78" name="Google Shape;278;p25"/>
              <p:cNvPicPr preferRelativeResize="0"/>
              <p:nvPr/>
            </p:nvPicPr>
            <p:blipFill rotWithShape="1">
              <a:blip r:embed="rId7">
                <a:alphaModFix/>
              </a:blip>
              <a:srcRect l="35747" t="34220" r="9495" b="18027"/>
              <a:stretch/>
            </p:blipFill>
            <p:spPr>
              <a:xfrm>
                <a:off x="7691676" y="2625079"/>
                <a:ext cx="748938" cy="6531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79" name="Google Shape;279;p25"/>
            <p:cNvCxnSpPr>
              <a:stCxn id="267" idx="2"/>
              <a:endCxn id="277" idx="3"/>
            </p:cNvCxnSpPr>
            <p:nvPr/>
          </p:nvCxnSpPr>
          <p:spPr>
            <a:xfrm rot="5400000">
              <a:off x="9784652" y="1627228"/>
              <a:ext cx="1470000" cy="2122800"/>
            </a:xfrm>
            <a:prstGeom prst="bentConnector2">
              <a:avLst/>
            </a:prstGeom>
            <a:noFill/>
            <a:ln w="38100" cap="flat" cmpd="sng">
              <a:solidFill>
                <a:srgbClr val="0170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0" name="Google Shape;280;p25"/>
            <p:cNvCxnSpPr>
              <a:stCxn id="277" idx="1"/>
              <a:endCxn id="260" idx="4"/>
            </p:cNvCxnSpPr>
            <p:nvPr/>
          </p:nvCxnSpPr>
          <p:spPr>
            <a:xfrm rot="10800000">
              <a:off x="6404924" y="1990568"/>
              <a:ext cx="2076600" cy="1433100"/>
            </a:xfrm>
            <a:prstGeom prst="bentConnector2">
              <a:avLst/>
            </a:prstGeom>
            <a:noFill/>
            <a:ln w="38100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5"/>
            <p:cNvSpPr txBox="1"/>
            <p:nvPr/>
          </p:nvSpPr>
          <p:spPr>
            <a:xfrm>
              <a:off x="6379071" y="1990638"/>
              <a:ext cx="2439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5"/>
            <p:cNvSpPr txBox="1"/>
            <p:nvPr/>
          </p:nvSpPr>
          <p:spPr>
            <a:xfrm>
              <a:off x="7793173" y="3083454"/>
              <a:ext cx="45025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Var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3" name="Google Shape;283;p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53048" y="2869491"/>
            <a:ext cx="3279439" cy="163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74148" y="2685364"/>
            <a:ext cx="3362321" cy="189130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5"/>
          <p:cNvSpPr/>
          <p:nvPr/>
        </p:nvSpPr>
        <p:spPr>
          <a:xfrm>
            <a:off x="2813542" y="566324"/>
            <a:ext cx="4017521" cy="1337169"/>
          </a:xfrm>
          <a:prstGeom prst="rect">
            <a:avLst/>
          </a:prstGeom>
          <a:noFill/>
          <a:ln w="25400" cap="flat" cmpd="sng">
            <a:solidFill>
              <a:srgbClr val="5F497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5"/>
          <p:cNvSpPr txBox="1"/>
          <p:nvPr/>
        </p:nvSpPr>
        <p:spPr>
          <a:xfrm>
            <a:off x="2766059" y="496856"/>
            <a:ext cx="1436932" cy="276999"/>
          </a:xfrm>
          <a:prstGeom prst="rect">
            <a:avLst/>
          </a:prstGeom>
          <a:solidFill>
            <a:srgbClr val="E5DFEC"/>
          </a:solidFill>
          <a:ln w="38100" cap="flat" cmpd="sng">
            <a:solidFill>
              <a:srgbClr val="5F4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ESP32 controller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5"/>
          <p:cNvSpPr/>
          <p:nvPr/>
        </p:nvSpPr>
        <p:spPr>
          <a:xfrm>
            <a:off x="6280028" y="4596178"/>
            <a:ext cx="2456442" cy="19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https://www.youtube.com/watch?v=NzunZLsuZ4k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293" name="Google Shape;293;p26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12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294" name="Google Shape;294;p26"/>
          <p:cNvSpPr txBox="1"/>
          <p:nvPr/>
        </p:nvSpPr>
        <p:spPr>
          <a:xfrm>
            <a:off x="321469" y="69506"/>
            <a:ext cx="83653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1. Base controller</a:t>
            </a:r>
            <a:endParaRPr sz="18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469" y="566324"/>
            <a:ext cx="1302766" cy="63446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6"/>
          <p:cNvSpPr/>
          <p:nvPr/>
        </p:nvSpPr>
        <p:spPr>
          <a:xfrm>
            <a:off x="502920" y="1351356"/>
            <a:ext cx="1280160" cy="418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/cmd_vel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6"/>
          <p:cNvSpPr/>
          <p:nvPr/>
        </p:nvSpPr>
        <p:spPr>
          <a:xfrm>
            <a:off x="502920" y="2087675"/>
            <a:ext cx="1280160" cy="418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wheel target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6"/>
          <p:cNvSpPr/>
          <p:nvPr/>
        </p:nvSpPr>
        <p:spPr>
          <a:xfrm>
            <a:off x="502920" y="2823995"/>
            <a:ext cx="1280160" cy="418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wheel actual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6"/>
          <p:cNvSpPr/>
          <p:nvPr/>
        </p:nvSpPr>
        <p:spPr>
          <a:xfrm>
            <a:off x="502920" y="3560314"/>
            <a:ext cx="1280160" cy="418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PID controller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6"/>
          <p:cNvSpPr/>
          <p:nvPr/>
        </p:nvSpPr>
        <p:spPr>
          <a:xfrm>
            <a:off x="502920" y="4296632"/>
            <a:ext cx="1280160" cy="41801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AGV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1" name="Google Shape;301;p26"/>
          <p:cNvCxnSpPr>
            <a:stCxn id="296" idx="2"/>
            <a:endCxn id="297" idx="0"/>
          </p:cNvCxnSpPr>
          <p:nvPr/>
        </p:nvCxnSpPr>
        <p:spPr>
          <a:xfrm>
            <a:off x="1143000" y="1769368"/>
            <a:ext cx="0" cy="3183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2" name="Google Shape;302;p26"/>
          <p:cNvCxnSpPr/>
          <p:nvPr/>
        </p:nvCxnSpPr>
        <p:spPr>
          <a:xfrm>
            <a:off x="1143000" y="2505687"/>
            <a:ext cx="0" cy="318308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3" name="Google Shape;303;p26"/>
          <p:cNvCxnSpPr/>
          <p:nvPr/>
        </p:nvCxnSpPr>
        <p:spPr>
          <a:xfrm>
            <a:off x="1139735" y="3242006"/>
            <a:ext cx="0" cy="31830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4" name="Google Shape;304;p26"/>
          <p:cNvCxnSpPr/>
          <p:nvPr/>
        </p:nvCxnSpPr>
        <p:spPr>
          <a:xfrm>
            <a:off x="1143000" y="3978325"/>
            <a:ext cx="0" cy="31830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5" name="Google Shape;305;p26"/>
          <p:cNvSpPr txBox="1"/>
          <p:nvPr/>
        </p:nvSpPr>
        <p:spPr>
          <a:xfrm>
            <a:off x="1170172" y="1758125"/>
            <a:ext cx="58573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Linear.x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Angular.z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6"/>
          <p:cNvSpPr txBox="1"/>
          <p:nvPr/>
        </p:nvSpPr>
        <p:spPr>
          <a:xfrm>
            <a:off x="1139735" y="3211607"/>
            <a:ext cx="125659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= actual vel for right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Vla = actual vel for left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6"/>
          <p:cNvSpPr txBox="1"/>
          <p:nvPr/>
        </p:nvSpPr>
        <p:spPr>
          <a:xfrm>
            <a:off x="1139735" y="2488058"/>
            <a:ext cx="121331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Vr = target vel for right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Vl = target vel for left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6"/>
          <p:cNvSpPr txBox="1"/>
          <p:nvPr/>
        </p:nvSpPr>
        <p:spPr>
          <a:xfrm>
            <a:off x="1170172" y="4039375"/>
            <a:ext cx="396984" cy="19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PWM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9895" y="644039"/>
            <a:ext cx="5927617" cy="333428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6"/>
          <p:cNvSpPr/>
          <p:nvPr/>
        </p:nvSpPr>
        <p:spPr>
          <a:xfrm>
            <a:off x="4572001" y="4158133"/>
            <a:ext cx="450512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https://www.youtube.com/watch?v=B_Ysdv1xRbA&amp;t=12s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316" name="Google Shape;316;p27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13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317" name="Google Shape;317;p27"/>
          <p:cNvSpPr txBox="1"/>
          <p:nvPr/>
        </p:nvSpPr>
        <p:spPr>
          <a:xfrm>
            <a:off x="321469" y="69506"/>
            <a:ext cx="83653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2. Odometry</a:t>
            </a:r>
            <a:endParaRPr sz="18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814" y="645049"/>
            <a:ext cx="1993467" cy="87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26755" y="656214"/>
            <a:ext cx="2018469" cy="8051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27"/>
          <p:cNvGrpSpPr/>
          <p:nvPr/>
        </p:nvGrpSpPr>
        <p:grpSpPr>
          <a:xfrm>
            <a:off x="4572001" y="645049"/>
            <a:ext cx="2624719" cy="1494929"/>
            <a:chOff x="428625" y="3556429"/>
            <a:chExt cx="4215736" cy="2641185"/>
          </a:xfrm>
        </p:grpSpPr>
        <p:pic>
          <p:nvPicPr>
            <p:cNvPr id="321" name="Google Shape;321;p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28625" y="3556429"/>
              <a:ext cx="4215736" cy="26411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" name="Google Shape;322;p27"/>
            <p:cNvSpPr/>
            <p:nvPr/>
          </p:nvSpPr>
          <p:spPr>
            <a:xfrm>
              <a:off x="1184366" y="4963886"/>
              <a:ext cx="914400" cy="69668"/>
            </a:xfrm>
            <a:prstGeom prst="rect">
              <a:avLst/>
            </a:prstGeom>
            <a:solidFill>
              <a:srgbClr val="300A2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3" name="Google Shape;323;p27"/>
          <p:cNvGrpSpPr/>
          <p:nvPr/>
        </p:nvGrpSpPr>
        <p:grpSpPr>
          <a:xfrm>
            <a:off x="321468" y="1645920"/>
            <a:ext cx="4123756" cy="3291840"/>
            <a:chOff x="6862354" y="1125099"/>
            <a:chExt cx="4589417" cy="5072515"/>
          </a:xfrm>
        </p:grpSpPr>
        <p:grpSp>
          <p:nvGrpSpPr>
            <p:cNvPr id="324" name="Google Shape;324;p27"/>
            <p:cNvGrpSpPr/>
            <p:nvPr/>
          </p:nvGrpSpPr>
          <p:grpSpPr>
            <a:xfrm>
              <a:off x="6862354" y="1125099"/>
              <a:ext cx="4589417" cy="5072515"/>
              <a:chOff x="6862354" y="1125099"/>
              <a:chExt cx="4589417" cy="5072515"/>
            </a:xfrm>
          </p:grpSpPr>
          <p:pic>
            <p:nvPicPr>
              <p:cNvPr id="325" name="Google Shape;325;p27"/>
              <p:cNvPicPr preferRelativeResize="0"/>
              <p:nvPr/>
            </p:nvPicPr>
            <p:blipFill rotWithShape="1">
              <a:blip r:embed="rId6">
                <a:alphaModFix/>
              </a:blip>
              <a:srcRect l="53631" t="29377" r="10369" b="17290"/>
              <a:stretch/>
            </p:blipFill>
            <p:spPr>
              <a:xfrm>
                <a:off x="6862354" y="1125099"/>
                <a:ext cx="4589417" cy="50725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6" name="Google Shape;326;p27"/>
              <p:cNvPicPr preferRelativeResize="0"/>
              <p:nvPr/>
            </p:nvPicPr>
            <p:blipFill rotWithShape="1">
              <a:blip r:embed="rId6">
                <a:alphaModFix/>
              </a:blip>
              <a:srcRect l="70812" t="70059" r="26319" b="27103"/>
              <a:stretch/>
            </p:blipFill>
            <p:spPr>
              <a:xfrm>
                <a:off x="8554719" y="2989441"/>
                <a:ext cx="365761" cy="2699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7" name="Google Shape;327;p27"/>
            <p:cNvSpPr/>
            <p:nvPr/>
          </p:nvSpPr>
          <p:spPr>
            <a:xfrm>
              <a:off x="8658208" y="5123747"/>
              <a:ext cx="339634" cy="27867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9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9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8215085" y="2822830"/>
              <a:ext cx="339634" cy="27867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sz="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29" name="Google Shape;329;p27"/>
          <p:cNvCxnSpPr>
            <a:stCxn id="326" idx="3"/>
          </p:cNvCxnSpPr>
          <p:nvPr/>
        </p:nvCxnSpPr>
        <p:spPr>
          <a:xfrm>
            <a:off x="2170768" y="2943394"/>
            <a:ext cx="317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0" name="Google Shape;330;p27"/>
          <p:cNvSpPr txBox="1"/>
          <p:nvPr/>
        </p:nvSpPr>
        <p:spPr>
          <a:xfrm>
            <a:off x="2198086" y="2740379"/>
            <a:ext cx="228669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1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1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1" name="Google Shape;331;p27"/>
          <p:cNvCxnSpPr/>
          <p:nvPr/>
        </p:nvCxnSpPr>
        <p:spPr>
          <a:xfrm>
            <a:off x="2488475" y="2943394"/>
            <a:ext cx="0" cy="1223658"/>
          </a:xfrm>
          <a:prstGeom prst="straightConnector1">
            <a:avLst/>
          </a:prstGeom>
          <a:noFill/>
          <a:ln w="38100" cap="flat" cmpd="sng">
            <a:solidFill>
              <a:srgbClr val="0170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2" name="Google Shape;332;p27"/>
          <p:cNvSpPr txBox="1"/>
          <p:nvPr/>
        </p:nvSpPr>
        <p:spPr>
          <a:xfrm>
            <a:off x="2488475" y="3866358"/>
            <a:ext cx="228669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1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1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27"/>
          <p:cNvPicPr preferRelativeResize="0"/>
          <p:nvPr/>
        </p:nvPicPr>
        <p:blipFill rotWithShape="1">
          <a:blip r:embed="rId7">
            <a:alphaModFix/>
          </a:blip>
          <a:srcRect l="35747" t="34220" r="9495" b="18027"/>
          <a:stretch/>
        </p:blipFill>
        <p:spPr>
          <a:xfrm>
            <a:off x="4801191" y="2309254"/>
            <a:ext cx="988714" cy="8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7"/>
          <p:cNvPicPr preferRelativeResize="0"/>
          <p:nvPr/>
        </p:nvPicPr>
        <p:blipFill rotWithShape="1">
          <a:blip r:embed="rId8">
            <a:alphaModFix/>
          </a:blip>
          <a:srcRect t="8639" b="10962"/>
          <a:stretch/>
        </p:blipFill>
        <p:spPr>
          <a:xfrm>
            <a:off x="7196720" y="2287478"/>
            <a:ext cx="1099551" cy="88402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7"/>
          <p:cNvSpPr/>
          <p:nvPr/>
        </p:nvSpPr>
        <p:spPr>
          <a:xfrm>
            <a:off x="5884360" y="2620310"/>
            <a:ext cx="732457" cy="254726"/>
          </a:xfrm>
          <a:prstGeom prst="rect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7"/>
          <p:cNvSpPr/>
          <p:nvPr/>
        </p:nvSpPr>
        <p:spPr>
          <a:xfrm>
            <a:off x="8320571" y="2620310"/>
            <a:ext cx="732457" cy="254726"/>
          </a:xfrm>
          <a:prstGeom prst="rect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IMU</a:t>
            </a:r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7"/>
          <p:cNvSpPr txBox="1"/>
          <p:nvPr/>
        </p:nvSpPr>
        <p:spPr>
          <a:xfrm>
            <a:off x="4708147" y="3217016"/>
            <a:ext cx="3690107" cy="47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calculate odometry</a:t>
            </a:r>
            <a:endParaRPr sz="1600" b="1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7"/>
          <p:cNvSpPr txBox="1"/>
          <p:nvPr/>
        </p:nvSpPr>
        <p:spPr>
          <a:xfrm>
            <a:off x="4893652" y="3674445"/>
            <a:ext cx="3835666" cy="3087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0447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latin typeface="Arial"/>
                <a:ea typeface="Arial"/>
                <a:cs typeface="Arial"/>
                <a:sym typeface="Arial"/>
              </a:rPr>
              <a:t> </a:t>
            </a:r>
            <a:endParaRPr sz="1100"/>
          </a:p>
        </p:txBody>
      </p:sp>
      <p:sp>
        <p:nvSpPr>
          <p:cNvPr id="339" name="Google Shape;339;p27"/>
          <p:cNvSpPr/>
          <p:nvPr/>
        </p:nvSpPr>
        <p:spPr>
          <a:xfrm>
            <a:off x="4888735" y="3899329"/>
            <a:ext cx="3629071" cy="47104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latin typeface="Arial"/>
                <a:ea typeface="Arial"/>
                <a:cs typeface="Arial"/>
                <a:sym typeface="Arial"/>
              </a:rPr>
              <a:t> </a:t>
            </a:r>
            <a:endParaRPr sz="1100"/>
          </a:p>
        </p:txBody>
      </p:sp>
      <p:sp>
        <p:nvSpPr>
          <p:cNvPr id="340" name="Google Shape;340;p27"/>
          <p:cNvSpPr/>
          <p:nvPr/>
        </p:nvSpPr>
        <p:spPr>
          <a:xfrm>
            <a:off x="4931935" y="4283216"/>
            <a:ext cx="595932" cy="2769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latin typeface="Arial"/>
                <a:ea typeface="Arial"/>
                <a:cs typeface="Arial"/>
                <a:sym typeface="Arial"/>
              </a:rPr>
              <a:t> </a:t>
            </a:r>
            <a:endParaRPr sz="1100"/>
          </a:p>
        </p:txBody>
      </p:sp>
      <p:sp>
        <p:nvSpPr>
          <p:cNvPr id="341" name="Google Shape;341;p27"/>
          <p:cNvSpPr/>
          <p:nvPr/>
        </p:nvSpPr>
        <p:spPr>
          <a:xfrm>
            <a:off x="4931935" y="4531904"/>
            <a:ext cx="3081949" cy="27699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r="-444" b="-14753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latin typeface="Arial"/>
                <a:ea typeface="Arial"/>
                <a:cs typeface="Arial"/>
                <a:sym typeface="Arial"/>
              </a:rPr>
              <a:t> 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8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347" name="Google Shape;347;p28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14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348" name="Google Shape;348;p28"/>
          <p:cNvSpPr txBox="1"/>
          <p:nvPr/>
        </p:nvSpPr>
        <p:spPr>
          <a:xfrm>
            <a:off x="321469" y="69506"/>
            <a:ext cx="83653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3. tf</a:t>
            </a:r>
            <a:endParaRPr sz="18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754" y="531296"/>
            <a:ext cx="2779307" cy="1271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8807" y="531295"/>
            <a:ext cx="1948770" cy="826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85322" y="531296"/>
            <a:ext cx="2255119" cy="1486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8" descr="how to build /tf topic frame tree for hector_slam or gmapping - ROS  Answers: Open Source Q&amp;A Foru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8481" y="2018212"/>
            <a:ext cx="4549095" cy="2649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8" descr="image descripti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85322" y="2188415"/>
            <a:ext cx="3686192" cy="2198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9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359" name="Google Shape;359;p29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15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360" name="Google Shape;360;p29"/>
          <p:cNvSpPr txBox="1"/>
          <p:nvPr/>
        </p:nvSpPr>
        <p:spPr>
          <a:xfrm>
            <a:off x="321469" y="69506"/>
            <a:ext cx="83653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4. scan</a:t>
            </a:r>
            <a:endParaRPr sz="18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981" y="620324"/>
            <a:ext cx="2857899" cy="1186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9"/>
          <p:cNvPicPr preferRelativeResize="0"/>
          <p:nvPr/>
        </p:nvPicPr>
        <p:blipFill rotWithShape="1">
          <a:blip r:embed="rId4">
            <a:alphaModFix/>
          </a:blip>
          <a:srcRect l="6939" t="12732" r="6027"/>
          <a:stretch/>
        </p:blipFill>
        <p:spPr>
          <a:xfrm>
            <a:off x="249261" y="1890216"/>
            <a:ext cx="2357846" cy="104946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9"/>
          <p:cNvSpPr txBox="1"/>
          <p:nvPr/>
        </p:nvSpPr>
        <p:spPr>
          <a:xfrm>
            <a:off x="1166573" y="3023548"/>
            <a:ext cx="5232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Lidar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07107" y="2315541"/>
            <a:ext cx="3371812" cy="2122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36880" y="715912"/>
            <a:ext cx="2358526" cy="968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35040" y="715912"/>
            <a:ext cx="3032210" cy="2058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0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372" name="Google Shape;372;p30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16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373" name="Google Shape;373;p30"/>
          <p:cNvSpPr txBox="1"/>
          <p:nvPr/>
        </p:nvSpPr>
        <p:spPr>
          <a:xfrm>
            <a:off x="321469" y="69506"/>
            <a:ext cx="83653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5. Map</a:t>
            </a:r>
            <a:endParaRPr sz="18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Google Shape;37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381" y="598904"/>
            <a:ext cx="2857899" cy="69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0"/>
          <p:cNvPicPr preferRelativeResize="0"/>
          <p:nvPr/>
        </p:nvPicPr>
        <p:blipFill rotWithShape="1">
          <a:blip r:embed="rId4">
            <a:alphaModFix/>
          </a:blip>
          <a:srcRect t="10157" b="16582"/>
          <a:stretch/>
        </p:blipFill>
        <p:spPr>
          <a:xfrm>
            <a:off x="233551" y="1521977"/>
            <a:ext cx="3995158" cy="213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0"/>
          <p:cNvPicPr preferRelativeResize="0"/>
          <p:nvPr/>
        </p:nvPicPr>
        <p:blipFill rotWithShape="1">
          <a:blip r:embed="rId5">
            <a:alphaModFix/>
          </a:blip>
          <a:srcRect r="38685" b="61190"/>
          <a:stretch/>
        </p:blipFill>
        <p:spPr>
          <a:xfrm>
            <a:off x="4448096" y="1521977"/>
            <a:ext cx="4373038" cy="213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1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382" name="Google Shape;382;p31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17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383" name="Google Shape;383;p31"/>
          <p:cNvSpPr txBox="1"/>
          <p:nvPr/>
        </p:nvSpPr>
        <p:spPr>
          <a:xfrm>
            <a:off x="321469" y="69506"/>
            <a:ext cx="83653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6. Move base</a:t>
            </a:r>
            <a:endParaRPr sz="18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4" name="Google Shape;384;p31"/>
          <p:cNvGrpSpPr/>
          <p:nvPr/>
        </p:nvGrpSpPr>
        <p:grpSpPr>
          <a:xfrm>
            <a:off x="441459" y="863845"/>
            <a:ext cx="8176781" cy="3402623"/>
            <a:chOff x="588612" y="1151793"/>
            <a:chExt cx="10902374" cy="4536830"/>
          </a:xfrm>
        </p:grpSpPr>
        <p:pic>
          <p:nvPicPr>
            <p:cNvPr id="385" name="Google Shape;385;p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4474" y="1151793"/>
              <a:ext cx="10564770" cy="437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" name="Google Shape;386;p31"/>
            <p:cNvSpPr/>
            <p:nvPr/>
          </p:nvSpPr>
          <p:spPr>
            <a:xfrm>
              <a:off x="4220308" y="4545623"/>
              <a:ext cx="2532184" cy="11430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6096001" y="5199241"/>
              <a:ext cx="474785" cy="439615"/>
            </a:xfrm>
            <a:prstGeom prst="ellipse">
              <a:avLst/>
            </a:prstGeom>
            <a:solidFill>
              <a:srgbClr val="FBD4B4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594474" y="3159369"/>
              <a:ext cx="3230180" cy="11430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1734779" y="4058732"/>
              <a:ext cx="474785" cy="439615"/>
            </a:xfrm>
            <a:prstGeom prst="ellipse">
              <a:avLst/>
            </a:prstGeom>
            <a:solidFill>
              <a:srgbClr val="FBD4B4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100"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588612" y="1931381"/>
              <a:ext cx="3230180" cy="11430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2511671" y="1732268"/>
              <a:ext cx="474785" cy="439615"/>
            </a:xfrm>
            <a:prstGeom prst="ellipse">
              <a:avLst/>
            </a:prstGeom>
            <a:solidFill>
              <a:srgbClr val="FBD4B4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100"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8082587" y="2381673"/>
              <a:ext cx="3230180" cy="11430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10776438" y="3248748"/>
              <a:ext cx="474785" cy="439615"/>
            </a:xfrm>
            <a:prstGeom prst="ellipse">
              <a:avLst/>
            </a:prstGeom>
            <a:solidFill>
              <a:srgbClr val="FBD4B4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8082589" y="1550101"/>
              <a:ext cx="3230180" cy="688575"/>
            </a:xfrm>
            <a:prstGeom prst="rect">
              <a:avLst/>
            </a:prstGeom>
            <a:noFill/>
            <a:ln w="28575" cap="flat" cmpd="sng">
              <a:solidFill>
                <a:srgbClr val="0170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11016201" y="1526272"/>
              <a:ext cx="474785" cy="439615"/>
            </a:xfrm>
            <a:prstGeom prst="ellipse">
              <a:avLst/>
            </a:prstGeom>
            <a:solidFill>
              <a:srgbClr val="B6DDE7"/>
            </a:solidFill>
            <a:ln w="25400" cap="flat" cmpd="sng">
              <a:solidFill>
                <a:srgbClr val="0170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1100"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6378391" y="1251346"/>
              <a:ext cx="474785" cy="439615"/>
            </a:xfrm>
            <a:prstGeom prst="ellipse">
              <a:avLst/>
            </a:prstGeom>
            <a:solidFill>
              <a:srgbClr val="B6DDE7"/>
            </a:solidFill>
            <a:ln w="25400" cap="flat" cmpd="sng">
              <a:solidFill>
                <a:srgbClr val="0170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2"/>
          <p:cNvSpPr txBox="1">
            <a:spLocks noGrp="1"/>
          </p:cNvSpPr>
          <p:nvPr>
            <p:ph type="sldNum" idx="12"/>
          </p:nvPr>
        </p:nvSpPr>
        <p:spPr>
          <a:xfrm>
            <a:off x="6579350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18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402" name="Google Shape;402;p32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3" name="Google Shape;403;p32"/>
          <p:cNvSpPr txBox="1"/>
          <p:nvPr/>
        </p:nvSpPr>
        <p:spPr>
          <a:xfrm>
            <a:off x="324124" y="1"/>
            <a:ext cx="4247875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Workspace AGV simulation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2"/>
          <p:cNvSpPr txBox="1"/>
          <p:nvPr/>
        </p:nvSpPr>
        <p:spPr>
          <a:xfrm>
            <a:off x="311699" y="477906"/>
            <a:ext cx="775788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Fix “is not in the sudoers file. This incident will be reported”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2"/>
          <p:cNvSpPr txBox="1"/>
          <p:nvPr/>
        </p:nvSpPr>
        <p:spPr>
          <a:xfrm>
            <a:off x="311700" y="939605"/>
            <a:ext cx="8734765" cy="355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https://www.baeldung.com/linux/username-not-in-sudoers-file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2"/>
          <p:cNvSpPr txBox="1"/>
          <p:nvPr/>
        </p:nvSpPr>
        <p:spPr>
          <a:xfrm>
            <a:off x="209225" y="4492825"/>
            <a:ext cx="5030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http://wiki.ros.org/catkin/Tutorials/create_a_workspace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"/>
          <p:cNvSpPr txBox="1">
            <a:spLocks noGrp="1"/>
          </p:cNvSpPr>
          <p:nvPr>
            <p:ph type="sldNum" idx="12"/>
          </p:nvPr>
        </p:nvSpPr>
        <p:spPr>
          <a:xfrm>
            <a:off x="6579350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19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412" name="Google Shape;412;p33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3" name="Google Shape;413;p33"/>
          <p:cNvSpPr txBox="1"/>
          <p:nvPr/>
        </p:nvSpPr>
        <p:spPr>
          <a:xfrm>
            <a:off x="324124" y="1"/>
            <a:ext cx="4247875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Workspace AGV simulation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3"/>
          <p:cNvSpPr txBox="1"/>
          <p:nvPr/>
        </p:nvSpPr>
        <p:spPr>
          <a:xfrm>
            <a:off x="311699" y="477905"/>
            <a:ext cx="27381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 ROS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3"/>
          <p:cNvSpPr txBox="1"/>
          <p:nvPr/>
        </p:nvSpPr>
        <p:spPr>
          <a:xfrm>
            <a:off x="311700" y="939605"/>
            <a:ext cx="8734765" cy="355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:sudo sh -c 'echo "deb http://packages.ros.org/ros/ubuntu $(lsb_release -sc) main" &gt; /etc/apt/sources.list.d/ros-latest.list’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apt install curl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curl -s https://raw.githubusercontent.com/ros/rosdistro/master/ros.asc | sudo apt-key add –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apt update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apt install ros-noetic-desktop-full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apt search ros-noetic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source /opt/ros/noetic/setup.bash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echo "source /opt/ros/noetic/setup.bash" &gt;&gt; ~/.bashrc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source ~/.bashrc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apt install python3-rosdep python3-rosinstall python3-rosinstall-generator python3-wstool build-essential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apt install python3-rosdep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rosdep init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rosdep update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2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1085849" y="502920"/>
            <a:ext cx="6858000" cy="403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50" tIns="29225" rIns="58450" bIns="292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100"/>
              <a:buFont typeface="Calibri"/>
              <a:buNone/>
            </a:pPr>
            <a:r>
              <a:rPr lang="th" sz="2100" b="1" i="0" u="sng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AGV in Factory</a:t>
            </a:r>
            <a:endParaRPr sz="2100" b="1" i="0" u="sng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100"/>
              <a:buFont typeface="Arial"/>
              <a:buChar char="•"/>
            </a:pPr>
            <a:r>
              <a:rPr lang="th" sz="21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What’s ROS Navigation?</a:t>
            </a:r>
            <a:endParaRPr sz="21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96900" marR="0" lvl="1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•"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ROS navigation Concept</a:t>
            </a:r>
            <a:endParaRPr sz="1100"/>
          </a:p>
          <a:p>
            <a:pPr marL="596900" marR="0" lvl="1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•"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AGV Hardware</a:t>
            </a:r>
            <a:endParaRPr sz="1100"/>
          </a:p>
          <a:p>
            <a:pPr marL="596900" marR="0" lvl="1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•"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Base controller node</a:t>
            </a:r>
            <a:endParaRPr sz="1100"/>
          </a:p>
          <a:p>
            <a:pPr marL="596900" marR="0" lvl="1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•"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Odometry</a:t>
            </a:r>
            <a:endParaRPr sz="18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96900" marR="0" lvl="1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•"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TF (Transform system)</a:t>
            </a:r>
            <a:endParaRPr sz="1100"/>
          </a:p>
          <a:p>
            <a:pPr marL="596900" marR="0" lvl="1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•"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Map</a:t>
            </a:r>
            <a:endParaRPr sz="1100"/>
          </a:p>
          <a:p>
            <a:pPr marL="596900" marR="0" lvl="1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•"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Move base</a:t>
            </a:r>
            <a:endParaRPr sz="18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100"/>
              <a:buFont typeface="Arial"/>
              <a:buChar char="•"/>
            </a:pPr>
            <a:r>
              <a:rPr lang="th" sz="21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Workshop AGV simulation</a:t>
            </a:r>
            <a:endParaRPr sz="19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96900" marR="0" lvl="1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•"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Install ROS</a:t>
            </a:r>
            <a:endParaRPr sz="1100"/>
          </a:p>
          <a:p>
            <a:pPr marL="596900" marR="0" lvl="1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•"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Install simulation package</a:t>
            </a:r>
            <a:endParaRPr sz="1100"/>
          </a:p>
          <a:p>
            <a:pPr marL="596900" marR="0" lvl="1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•"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Create Work space</a:t>
            </a:r>
            <a:endParaRPr sz="1100"/>
          </a:p>
          <a:p>
            <a:pPr marL="596900" marR="0" lvl="1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•"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Create turtlebot3 Package</a:t>
            </a:r>
            <a:endParaRPr sz="1100"/>
          </a:p>
        </p:txBody>
      </p:sp>
      <p:sp>
        <p:nvSpPr>
          <p:cNvPr id="79" name="Google Shape;79;p16"/>
          <p:cNvSpPr txBox="1"/>
          <p:nvPr/>
        </p:nvSpPr>
        <p:spPr>
          <a:xfrm>
            <a:off x="332183" y="-34099"/>
            <a:ext cx="8365331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Milestone Day3</a:t>
            </a:r>
            <a:endParaRPr sz="27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sldNum" idx="12"/>
          </p:nvPr>
        </p:nvSpPr>
        <p:spPr>
          <a:xfrm>
            <a:off x="6579350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20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421" name="Google Shape;421;p34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2" name="Google Shape;422;p34"/>
          <p:cNvSpPr txBox="1"/>
          <p:nvPr/>
        </p:nvSpPr>
        <p:spPr>
          <a:xfrm>
            <a:off x="324124" y="1"/>
            <a:ext cx="6006317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(installation)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4"/>
          <p:cNvSpPr txBox="1"/>
          <p:nvPr/>
        </p:nvSpPr>
        <p:spPr>
          <a:xfrm>
            <a:off x="324125" y="648250"/>
            <a:ext cx="526228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 Package for simulation and navigation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4"/>
          <p:cNvSpPr txBox="1"/>
          <p:nvPr/>
        </p:nvSpPr>
        <p:spPr>
          <a:xfrm>
            <a:off x="300890" y="1273080"/>
            <a:ext cx="5262287" cy="2012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apt install ros-noetic-dynamixel-sdk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apt install ros-noetic-turtlebot3-msgs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apt install ros-noetic-turtlebot3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apt install ros-noetic-slam-gmapping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apt install ros-noetic-navigation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apt-get install ros-noetic-teleop-twist-keyboard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apt install ros-noetic-tf2</a:t>
            </a: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ros-noetic-tf2-tools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8657" y="1109885"/>
            <a:ext cx="3111218" cy="3046476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4"/>
          <p:cNvSpPr txBox="1"/>
          <p:nvPr/>
        </p:nvSpPr>
        <p:spPr>
          <a:xfrm>
            <a:off x="5563177" y="4194830"/>
            <a:ext cx="3330645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Refer: https://github.com/ROBOTIS-GIT/turtlebot3</a:t>
            </a:r>
            <a:endParaRPr sz="1100"/>
          </a:p>
        </p:txBody>
      </p:sp>
      <p:sp>
        <p:nvSpPr>
          <p:cNvPr id="427" name="Google Shape;427;p34"/>
          <p:cNvSpPr txBox="1"/>
          <p:nvPr/>
        </p:nvSpPr>
        <p:spPr>
          <a:xfrm>
            <a:off x="5586413" y="4441310"/>
            <a:ext cx="3498804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https://emanual.robotis.com/docs/en/platform/turtlebot3/simulation/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5"/>
          <p:cNvSpPr txBox="1">
            <a:spLocks noGrp="1"/>
          </p:cNvSpPr>
          <p:nvPr>
            <p:ph type="sldNum" idx="12"/>
          </p:nvPr>
        </p:nvSpPr>
        <p:spPr>
          <a:xfrm>
            <a:off x="6579350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21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433" name="Google Shape;433;p35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4" name="Google Shape;434;p35"/>
          <p:cNvSpPr txBox="1"/>
          <p:nvPr/>
        </p:nvSpPr>
        <p:spPr>
          <a:xfrm>
            <a:off x="324124" y="1"/>
            <a:ext cx="6006317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(installation)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5"/>
          <p:cNvSpPr txBox="1"/>
          <p:nvPr/>
        </p:nvSpPr>
        <p:spPr>
          <a:xfrm>
            <a:off x="324125" y="648250"/>
            <a:ext cx="526228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 Node-js and Node-red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35"/>
          <p:cNvSpPr txBox="1"/>
          <p:nvPr/>
        </p:nvSpPr>
        <p:spPr>
          <a:xfrm>
            <a:off x="300890" y="1273079"/>
            <a:ext cx="5262287" cy="2469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 Node-js</a:t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</a:t>
            </a: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curl -sL https://rpm.nodesource.com/setup_14.x | sudo bash --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</a:t>
            </a: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sudo</a:t>
            </a:r>
            <a:r>
              <a:rPr lang="th">
                <a:solidFill>
                  <a:schemeClr val="dk1"/>
                </a:solidFill>
              </a:rPr>
              <a:t> apt</a:t>
            </a: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install -y nodejs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node –v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npm –v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 Node-red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npm install -g --unsafe-perm node-red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mew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node-red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5"/>
          <p:cNvSpPr txBox="1"/>
          <p:nvPr/>
        </p:nvSpPr>
        <p:spPr>
          <a:xfrm>
            <a:off x="249709" y="3967268"/>
            <a:ext cx="5313468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Refer: https://www.arubacloud.com/tutorial/how-to-install-node-red-on-ubuntu-20-04.aspx</a:t>
            </a:r>
            <a:endParaRPr sz="1100"/>
          </a:p>
        </p:txBody>
      </p:sp>
      <p:pic>
        <p:nvPicPr>
          <p:cNvPr id="438" name="Google Shape;43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3177" y="536633"/>
            <a:ext cx="3237388" cy="205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86413" y="2650310"/>
            <a:ext cx="3381304" cy="1862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6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22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445" name="Google Shape;445;p36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6" name="Google Shape;446;p36"/>
          <p:cNvSpPr txBox="1"/>
          <p:nvPr/>
        </p:nvSpPr>
        <p:spPr>
          <a:xfrm>
            <a:off x="324124" y="1"/>
            <a:ext cx="6279542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(base controller)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6"/>
          <p:cNvSpPr txBox="1"/>
          <p:nvPr/>
        </p:nvSpPr>
        <p:spPr>
          <a:xfrm>
            <a:off x="324125" y="648250"/>
            <a:ext cx="526228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Work Space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6"/>
          <p:cNvSpPr txBox="1"/>
          <p:nvPr/>
        </p:nvSpPr>
        <p:spPr>
          <a:xfrm>
            <a:off x="431051" y="3294117"/>
            <a:ext cx="3489440" cy="119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</a:t>
            </a:r>
            <a:r>
              <a:rPr lang="th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sudo nano ~/.bashrc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6"/>
          <p:cNvSpPr txBox="1"/>
          <p:nvPr/>
        </p:nvSpPr>
        <p:spPr>
          <a:xfrm>
            <a:off x="464100" y="1418726"/>
            <a:ext cx="6113485" cy="1919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:mkdir -p ~/sim_ws/src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cd sim_ws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catkin_make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source devel/setup.bash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source ~/sim_ws/devel/setup.bash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</a:t>
            </a:r>
            <a:r>
              <a:rPr lang="th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th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echo </a:t>
            </a:r>
            <a:r>
              <a:rPr lang="th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~/sim_ws/devel/setup.bash </a:t>
            </a:r>
            <a:r>
              <a:rPr lang="th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&gt;&gt; ~/.bashrc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2324" y="648250"/>
            <a:ext cx="3573867" cy="302180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6"/>
          <p:cNvSpPr/>
          <p:nvPr/>
        </p:nvSpPr>
        <p:spPr>
          <a:xfrm>
            <a:off x="5293519" y="3236120"/>
            <a:ext cx="2821781" cy="37861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2" name="Google Shape;452;p36"/>
          <p:cNvCxnSpPr>
            <a:stCxn id="448" idx="3"/>
          </p:cNvCxnSpPr>
          <p:nvPr/>
        </p:nvCxnSpPr>
        <p:spPr>
          <a:xfrm rot="10800000" flipH="1">
            <a:off x="3920492" y="3564697"/>
            <a:ext cx="1373100" cy="3285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7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23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458" name="Google Shape;458;p37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9" name="Google Shape;459;p37"/>
          <p:cNvSpPr txBox="1"/>
          <p:nvPr/>
        </p:nvSpPr>
        <p:spPr>
          <a:xfrm>
            <a:off x="324125" y="648250"/>
            <a:ext cx="526228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agv Package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7"/>
          <p:cNvSpPr txBox="1"/>
          <p:nvPr/>
        </p:nvSpPr>
        <p:spPr>
          <a:xfrm>
            <a:off x="431051" y="3294117"/>
            <a:ext cx="3489440" cy="119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</a:t>
            </a:r>
            <a:r>
              <a:rPr lang="th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rospack list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7"/>
          <p:cNvSpPr txBox="1"/>
          <p:nvPr/>
        </p:nvSpPr>
        <p:spPr>
          <a:xfrm>
            <a:off x="464100" y="1418726"/>
            <a:ext cx="6113485" cy="1919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:cd sim_ws/src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catkin_create_pkg agv_pkg std_msgs rospy roscpp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cd sim_ws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catkin_make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6413" y="927337"/>
            <a:ext cx="3489440" cy="296586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7"/>
          <p:cNvSpPr/>
          <p:nvPr/>
        </p:nvSpPr>
        <p:spPr>
          <a:xfrm>
            <a:off x="5421725" y="1435917"/>
            <a:ext cx="2821781" cy="37861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4" name="Google Shape;464;p37"/>
          <p:cNvCxnSpPr>
            <a:stCxn id="460" idx="3"/>
          </p:cNvCxnSpPr>
          <p:nvPr/>
        </p:nvCxnSpPr>
        <p:spPr>
          <a:xfrm rot="10800000" flipH="1">
            <a:off x="3920491" y="1849297"/>
            <a:ext cx="4101900" cy="20439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5" name="Google Shape;465;p37"/>
          <p:cNvSpPr txBox="1"/>
          <p:nvPr/>
        </p:nvSpPr>
        <p:spPr>
          <a:xfrm>
            <a:off x="324124" y="1"/>
            <a:ext cx="6279542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(base controller)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8524" y="608171"/>
            <a:ext cx="3201351" cy="41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8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24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472" name="Google Shape;472;p38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3" name="Google Shape;473;p38"/>
          <p:cNvSpPr txBox="1"/>
          <p:nvPr/>
        </p:nvSpPr>
        <p:spPr>
          <a:xfrm>
            <a:off x="324125" y="648250"/>
            <a:ext cx="526228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turtlebot3 Package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8"/>
          <p:cNvSpPr txBox="1"/>
          <p:nvPr/>
        </p:nvSpPr>
        <p:spPr>
          <a:xfrm>
            <a:off x="431051" y="3294117"/>
            <a:ext cx="3489440" cy="119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</a:t>
            </a:r>
            <a:r>
              <a:rPr lang="th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rospack list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38"/>
          <p:cNvSpPr txBox="1"/>
          <p:nvPr/>
        </p:nvSpPr>
        <p:spPr>
          <a:xfrm>
            <a:off x="464099" y="1418726"/>
            <a:ext cx="5122313" cy="1919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cd sim_ws/src/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git clone -b noetic-devel https://github.com/ROBOTIS-GIT/turtlebot3_simulations.git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cd ~/sim_ws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echo "export TURTLEBOT3_MODEL=waffle" &gt;&gt; ~/.bashrc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catkin_make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8"/>
          <p:cNvSpPr/>
          <p:nvPr/>
        </p:nvSpPr>
        <p:spPr>
          <a:xfrm>
            <a:off x="5421725" y="648250"/>
            <a:ext cx="2821781" cy="204381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7" name="Google Shape;477;p38"/>
          <p:cNvCxnSpPr>
            <a:stCxn id="474" idx="3"/>
          </p:cNvCxnSpPr>
          <p:nvPr/>
        </p:nvCxnSpPr>
        <p:spPr>
          <a:xfrm rot="10800000" flipH="1">
            <a:off x="3920491" y="2732197"/>
            <a:ext cx="2821800" cy="11610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8" name="Google Shape;478;p38"/>
          <p:cNvSpPr txBox="1"/>
          <p:nvPr/>
        </p:nvSpPr>
        <p:spPr>
          <a:xfrm>
            <a:off x="324124" y="1"/>
            <a:ext cx="6279542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(base controller)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9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25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484" name="Google Shape;484;p39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5" name="Google Shape;485;p39"/>
          <p:cNvSpPr txBox="1"/>
          <p:nvPr/>
        </p:nvSpPr>
        <p:spPr>
          <a:xfrm>
            <a:off x="324124" y="648250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run base control node and simulation map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39"/>
          <p:cNvSpPr txBox="1"/>
          <p:nvPr/>
        </p:nvSpPr>
        <p:spPr>
          <a:xfrm>
            <a:off x="464101" y="1234946"/>
            <a:ext cx="5122313" cy="82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roscore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39"/>
          <p:cNvSpPr txBox="1"/>
          <p:nvPr/>
        </p:nvSpPr>
        <p:spPr>
          <a:xfrm>
            <a:off x="431973" y="1911767"/>
            <a:ext cx="4530172" cy="82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</a:t>
            </a:r>
            <a:r>
              <a:rPr lang="th" sz="1600">
                <a:solidFill>
                  <a:schemeClr val="dk1"/>
                </a:solidFill>
              </a:rPr>
              <a:t>echo "export TURTLEBOT3_MODEL=waffle" &gt;&gt; ~/.bashrc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roslaunch turtlebot3_gazebo turtlebot3_world.launch</a:t>
            </a:r>
            <a:endParaRPr sz="1100"/>
          </a:p>
        </p:txBody>
      </p:sp>
      <p:pic>
        <p:nvPicPr>
          <p:cNvPr id="488" name="Google Shape;48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0088" y="2059548"/>
            <a:ext cx="344717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9"/>
          <p:cNvPicPr preferRelativeResize="0"/>
          <p:nvPr/>
        </p:nvPicPr>
        <p:blipFill rotWithShape="1">
          <a:blip r:embed="rId4">
            <a:alphaModFix/>
          </a:blip>
          <a:srcRect l="46223" t="19861" r="7573" b="43056"/>
          <a:stretch/>
        </p:blipFill>
        <p:spPr>
          <a:xfrm>
            <a:off x="6290419" y="613501"/>
            <a:ext cx="2100560" cy="131007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9"/>
          <p:cNvSpPr txBox="1"/>
          <p:nvPr/>
        </p:nvSpPr>
        <p:spPr>
          <a:xfrm>
            <a:off x="324124" y="1"/>
            <a:ext cx="6279542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(base controller)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0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26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496" name="Google Shape;496;p40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7" name="Google Shape;497;p40"/>
          <p:cNvSpPr txBox="1"/>
          <p:nvPr/>
        </p:nvSpPr>
        <p:spPr>
          <a:xfrm>
            <a:off x="324124" y="648250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run base control node and simulation map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40"/>
          <p:cNvSpPr txBox="1"/>
          <p:nvPr/>
        </p:nvSpPr>
        <p:spPr>
          <a:xfrm>
            <a:off x="464101" y="1234946"/>
            <a:ext cx="3114919" cy="82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rostopic list</a:t>
            </a:r>
            <a:endParaRPr sz="1100"/>
          </a:p>
        </p:txBody>
      </p:sp>
      <p:pic>
        <p:nvPicPr>
          <p:cNvPr id="499" name="Google Shape;49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3107" y="1052249"/>
            <a:ext cx="513191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0"/>
          <p:cNvSpPr/>
          <p:nvPr/>
        </p:nvSpPr>
        <p:spPr>
          <a:xfrm>
            <a:off x="4186238" y="2571750"/>
            <a:ext cx="728662" cy="273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40"/>
          <p:cNvSpPr/>
          <p:nvPr/>
        </p:nvSpPr>
        <p:spPr>
          <a:xfrm>
            <a:off x="4243107" y="3841220"/>
            <a:ext cx="728662" cy="273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0"/>
          <p:cNvSpPr/>
          <p:nvPr/>
        </p:nvSpPr>
        <p:spPr>
          <a:xfrm>
            <a:off x="4131188" y="4262251"/>
            <a:ext cx="728662" cy="1429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0"/>
          <p:cNvSpPr/>
          <p:nvPr/>
        </p:nvSpPr>
        <p:spPr>
          <a:xfrm>
            <a:off x="4226436" y="4407506"/>
            <a:ext cx="728662" cy="1786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0"/>
          <p:cNvSpPr txBox="1"/>
          <p:nvPr/>
        </p:nvSpPr>
        <p:spPr>
          <a:xfrm>
            <a:off x="413405" y="2718560"/>
            <a:ext cx="3479939" cy="118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/cmd_vel &gt;&gt;&gt; command for base controller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/odom &gt;&gt;&gt; actual position for agv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/scan &gt;&gt;&gt; sensor data from lidar 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/tf &gt;&gt;&gt; actual frame for agv,map,lidar </a:t>
            </a:r>
            <a:endParaRPr sz="1100"/>
          </a:p>
        </p:txBody>
      </p:sp>
      <p:sp>
        <p:nvSpPr>
          <p:cNvPr id="505" name="Google Shape;505;p40"/>
          <p:cNvSpPr txBox="1"/>
          <p:nvPr/>
        </p:nvSpPr>
        <p:spPr>
          <a:xfrm>
            <a:off x="324124" y="1"/>
            <a:ext cx="6279542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(base controller)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1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27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511" name="Google Shape;511;p41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2" name="Google Shape;512;p41"/>
          <p:cNvSpPr txBox="1"/>
          <p:nvPr/>
        </p:nvSpPr>
        <p:spPr>
          <a:xfrm>
            <a:off x="324124" y="648250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Moving agv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1"/>
          <p:cNvSpPr txBox="1"/>
          <p:nvPr/>
        </p:nvSpPr>
        <p:spPr>
          <a:xfrm>
            <a:off x="421237" y="1108961"/>
            <a:ext cx="4893713" cy="82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rosrun teleop_twist_keyboard teleop_twist_keyboard.py</a:t>
            </a:r>
            <a:endParaRPr sz="1100"/>
          </a:p>
        </p:txBody>
      </p:sp>
      <p:pic>
        <p:nvPicPr>
          <p:cNvPr id="514" name="Google Shape;51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069" y="1797811"/>
            <a:ext cx="3707606" cy="2891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03841" y="1797811"/>
            <a:ext cx="3516900" cy="289559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1"/>
          <p:cNvSpPr txBox="1"/>
          <p:nvPr/>
        </p:nvSpPr>
        <p:spPr>
          <a:xfrm>
            <a:off x="324124" y="1"/>
            <a:ext cx="6279542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(base controller)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28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522" name="Google Shape;522;p42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3" name="Google Shape;523;p42"/>
          <p:cNvSpPr txBox="1"/>
          <p:nvPr/>
        </p:nvSpPr>
        <p:spPr>
          <a:xfrm>
            <a:off x="324124" y="648250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msgs topic from agv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42"/>
          <p:cNvSpPr txBox="1"/>
          <p:nvPr/>
        </p:nvSpPr>
        <p:spPr>
          <a:xfrm>
            <a:off x="464101" y="1113498"/>
            <a:ext cx="2349441" cy="58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rostopic info /cmd_vel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42"/>
          <p:cNvSpPr txBox="1"/>
          <p:nvPr/>
        </p:nvSpPr>
        <p:spPr>
          <a:xfrm>
            <a:off x="464099" y="2766823"/>
            <a:ext cx="2349441" cy="58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rostopic info /scan</a:t>
            </a:r>
            <a:endParaRPr sz="1100"/>
          </a:p>
        </p:txBody>
      </p:sp>
      <p:sp>
        <p:nvSpPr>
          <p:cNvPr id="526" name="Google Shape;526;p42"/>
          <p:cNvSpPr txBox="1"/>
          <p:nvPr/>
        </p:nvSpPr>
        <p:spPr>
          <a:xfrm>
            <a:off x="5631412" y="1113497"/>
            <a:ext cx="2349441" cy="58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rostopic info /odom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42"/>
          <p:cNvSpPr txBox="1"/>
          <p:nvPr/>
        </p:nvSpPr>
        <p:spPr>
          <a:xfrm>
            <a:off x="5631412" y="2766822"/>
            <a:ext cx="2349441" cy="58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rostopic info /tf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124" y="1589804"/>
            <a:ext cx="3516900" cy="121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6023" y="1589804"/>
            <a:ext cx="3200766" cy="1276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4124" y="3263264"/>
            <a:ext cx="3516900" cy="14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86024" y="3263264"/>
            <a:ext cx="3405804" cy="14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2"/>
          <p:cNvSpPr txBox="1"/>
          <p:nvPr/>
        </p:nvSpPr>
        <p:spPr>
          <a:xfrm>
            <a:off x="324124" y="1"/>
            <a:ext cx="6279542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(base controller)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29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538" name="Google Shape;538;p43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9" name="Google Shape;539;p43"/>
          <p:cNvSpPr txBox="1"/>
          <p:nvPr/>
        </p:nvSpPr>
        <p:spPr>
          <a:xfrm>
            <a:off x="324124" y="648250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msgs topic from agv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43"/>
          <p:cNvSpPr txBox="1"/>
          <p:nvPr/>
        </p:nvSpPr>
        <p:spPr>
          <a:xfrm>
            <a:off x="464101" y="1113498"/>
            <a:ext cx="2349441" cy="58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rostopic echo /cmd_vel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43"/>
          <p:cNvSpPr txBox="1"/>
          <p:nvPr/>
        </p:nvSpPr>
        <p:spPr>
          <a:xfrm>
            <a:off x="464099" y="2766823"/>
            <a:ext cx="2349441" cy="58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rostopic echo /scan</a:t>
            </a:r>
            <a:endParaRPr sz="1100"/>
          </a:p>
        </p:txBody>
      </p:sp>
      <p:sp>
        <p:nvSpPr>
          <p:cNvPr id="542" name="Google Shape;542;p43"/>
          <p:cNvSpPr txBox="1"/>
          <p:nvPr/>
        </p:nvSpPr>
        <p:spPr>
          <a:xfrm>
            <a:off x="5631412" y="1113497"/>
            <a:ext cx="2349441" cy="58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rostopic echo /odom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43"/>
          <p:cNvSpPr txBox="1"/>
          <p:nvPr/>
        </p:nvSpPr>
        <p:spPr>
          <a:xfrm>
            <a:off x="5631412" y="2766822"/>
            <a:ext cx="2349441" cy="58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rostopic echo /tf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Google Shape;54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332" y="1604865"/>
            <a:ext cx="2113208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21492" y="1604866"/>
            <a:ext cx="2015203" cy="1262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0333" y="3332359"/>
            <a:ext cx="2113208" cy="1434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58110" y="3332360"/>
            <a:ext cx="2141965" cy="1412308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43"/>
          <p:cNvSpPr txBox="1"/>
          <p:nvPr/>
        </p:nvSpPr>
        <p:spPr>
          <a:xfrm>
            <a:off x="324124" y="1"/>
            <a:ext cx="6279542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(base controller)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3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1151163" y="777239"/>
            <a:ext cx="6858000" cy="3004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50" tIns="29225" rIns="58450" bIns="292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100"/>
              <a:buFont typeface="Calibri"/>
              <a:buNone/>
            </a:pPr>
            <a:r>
              <a:rPr lang="th" sz="2100" b="1" i="0" u="sng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AGV in Factory</a:t>
            </a:r>
            <a:endParaRPr sz="2100" b="1" i="0" u="sng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100"/>
              <a:buFont typeface="Arial"/>
              <a:buChar char="•"/>
            </a:pPr>
            <a:r>
              <a:rPr lang="th" sz="21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Workshop AGV simulation (cont.)</a:t>
            </a:r>
            <a:endParaRPr sz="19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96900" marR="0" lvl="1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•"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Create Maps file</a:t>
            </a:r>
            <a:endParaRPr sz="1100"/>
          </a:p>
          <a:p>
            <a:pPr marL="596900" marR="0" lvl="1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•"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Create Navigation file</a:t>
            </a:r>
            <a:endParaRPr sz="1100"/>
          </a:p>
          <a:p>
            <a:pPr marL="596900" marR="0" lvl="1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•"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Test Run</a:t>
            </a:r>
            <a:endParaRPr sz="18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100"/>
              <a:buFont typeface="Arial"/>
              <a:buChar char="•"/>
            </a:pPr>
            <a:r>
              <a:rPr lang="th" sz="21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ROS with IoT(mqtt)</a:t>
            </a:r>
            <a:endParaRPr sz="19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96900" marR="0" lvl="1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•"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Get position of AGV</a:t>
            </a:r>
            <a:endParaRPr sz="18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96900" marR="0" lvl="1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•"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Moving AGV with mqtt</a:t>
            </a:r>
            <a:endParaRPr sz="18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332183" y="-34099"/>
            <a:ext cx="8365331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Milestone Day3</a:t>
            </a:r>
            <a:endParaRPr sz="27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4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554" name="Google Shape;554;p44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30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555" name="Google Shape;555;p44"/>
          <p:cNvSpPr txBox="1"/>
          <p:nvPr/>
        </p:nvSpPr>
        <p:spPr>
          <a:xfrm>
            <a:off x="321469" y="69506"/>
            <a:ext cx="83653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596900" marR="0" lvl="1" indent="-254000" algn="l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•"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ROS navigation Concept</a:t>
            </a:r>
            <a:endParaRPr sz="1100"/>
          </a:p>
        </p:txBody>
      </p:sp>
      <p:pic>
        <p:nvPicPr>
          <p:cNvPr id="556" name="Google Shape;55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856" y="863845"/>
            <a:ext cx="7923578" cy="3279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4"/>
          <p:cNvSpPr/>
          <p:nvPr/>
        </p:nvSpPr>
        <p:spPr>
          <a:xfrm>
            <a:off x="3165231" y="3409217"/>
            <a:ext cx="1899138" cy="8572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44"/>
          <p:cNvSpPr/>
          <p:nvPr/>
        </p:nvSpPr>
        <p:spPr>
          <a:xfrm>
            <a:off x="4572001" y="3899431"/>
            <a:ext cx="356089" cy="329711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44"/>
          <p:cNvSpPr/>
          <p:nvPr/>
        </p:nvSpPr>
        <p:spPr>
          <a:xfrm>
            <a:off x="445856" y="2369527"/>
            <a:ext cx="2422635" cy="8572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44"/>
          <p:cNvSpPr/>
          <p:nvPr/>
        </p:nvSpPr>
        <p:spPr>
          <a:xfrm>
            <a:off x="1301084" y="3044049"/>
            <a:ext cx="356089" cy="329711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100"/>
          </a:p>
        </p:txBody>
      </p:sp>
      <p:sp>
        <p:nvSpPr>
          <p:cNvPr id="561" name="Google Shape;561;p44"/>
          <p:cNvSpPr/>
          <p:nvPr/>
        </p:nvSpPr>
        <p:spPr>
          <a:xfrm>
            <a:off x="441459" y="1448536"/>
            <a:ext cx="2422635" cy="8572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44"/>
          <p:cNvSpPr/>
          <p:nvPr/>
        </p:nvSpPr>
        <p:spPr>
          <a:xfrm>
            <a:off x="1883753" y="1299201"/>
            <a:ext cx="356089" cy="329711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100"/>
          </a:p>
        </p:txBody>
      </p:sp>
      <p:sp>
        <p:nvSpPr>
          <p:cNvPr id="563" name="Google Shape;563;p44"/>
          <p:cNvSpPr/>
          <p:nvPr/>
        </p:nvSpPr>
        <p:spPr>
          <a:xfrm>
            <a:off x="6061940" y="1786255"/>
            <a:ext cx="2422635" cy="8572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44"/>
          <p:cNvSpPr/>
          <p:nvPr/>
        </p:nvSpPr>
        <p:spPr>
          <a:xfrm>
            <a:off x="8082329" y="2436561"/>
            <a:ext cx="356089" cy="329711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44"/>
          <p:cNvSpPr/>
          <p:nvPr/>
        </p:nvSpPr>
        <p:spPr>
          <a:xfrm>
            <a:off x="6061942" y="1162576"/>
            <a:ext cx="2422635" cy="516431"/>
          </a:xfrm>
          <a:prstGeom prst="rect">
            <a:avLst/>
          </a:prstGeom>
          <a:noFill/>
          <a:ln w="28575" cap="flat" cmpd="sng">
            <a:solidFill>
              <a:srgbClr val="0170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44"/>
          <p:cNvSpPr/>
          <p:nvPr/>
        </p:nvSpPr>
        <p:spPr>
          <a:xfrm>
            <a:off x="8262151" y="1144704"/>
            <a:ext cx="356089" cy="329711"/>
          </a:xfrm>
          <a:prstGeom prst="ellipse">
            <a:avLst/>
          </a:prstGeom>
          <a:solidFill>
            <a:srgbClr val="B6DDE7"/>
          </a:solidFill>
          <a:ln w="25400" cap="flat" cmpd="sng">
            <a:solidFill>
              <a:srgbClr val="0170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100"/>
          </a:p>
        </p:txBody>
      </p:sp>
      <p:sp>
        <p:nvSpPr>
          <p:cNvPr id="567" name="Google Shape;567;p44"/>
          <p:cNvSpPr/>
          <p:nvPr/>
        </p:nvSpPr>
        <p:spPr>
          <a:xfrm>
            <a:off x="4783793" y="938509"/>
            <a:ext cx="356089" cy="329711"/>
          </a:xfrm>
          <a:prstGeom prst="ellipse">
            <a:avLst/>
          </a:prstGeom>
          <a:solidFill>
            <a:srgbClr val="B6DDE7"/>
          </a:solidFill>
          <a:ln w="25400" cap="flat" cmpd="sng">
            <a:solidFill>
              <a:srgbClr val="0170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8" name="Google Shape;568;p44" descr="ภาพถ่ายและรูปภาพสต็อกปลอดค่าลิขสิทธิ์เกี่ยวกับ Checkmark จำนวน 218,936  รายการ | Shutterstock"/>
          <p:cNvPicPr preferRelativeResize="0"/>
          <p:nvPr/>
        </p:nvPicPr>
        <p:blipFill rotWithShape="1">
          <a:blip r:embed="rId4">
            <a:alphaModFix/>
          </a:blip>
          <a:srcRect l="13430" t="15847" r="14341" b="18475"/>
          <a:stretch/>
        </p:blipFill>
        <p:spPr>
          <a:xfrm>
            <a:off x="1512011" y="3141058"/>
            <a:ext cx="587065" cy="53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4" descr="ภาพถ่ายและรูปภาพสต็อกปลอดค่าลิขสิทธิ์เกี่ยวกับ Checkmark จำนวน 218,936  รายการ | Shutterstock"/>
          <p:cNvPicPr preferRelativeResize="0"/>
          <p:nvPr/>
        </p:nvPicPr>
        <p:blipFill rotWithShape="1">
          <a:blip r:embed="rId4">
            <a:alphaModFix/>
          </a:blip>
          <a:srcRect l="13430" t="15847" r="14341" b="18475"/>
          <a:stretch/>
        </p:blipFill>
        <p:spPr>
          <a:xfrm>
            <a:off x="2239842" y="1268221"/>
            <a:ext cx="587065" cy="53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4" descr="ภาพถ่ายและรูปภาพสต็อกปลอดค่าลิขสิทธิ์เกี่ยวกับ Checkmark จำนวน 218,936  รายการ | Shutterstock"/>
          <p:cNvPicPr preferRelativeResize="0"/>
          <p:nvPr/>
        </p:nvPicPr>
        <p:blipFill rotWithShape="1">
          <a:blip r:embed="rId4">
            <a:alphaModFix/>
          </a:blip>
          <a:srcRect l="13430" t="15847" r="14341" b="18475"/>
          <a:stretch/>
        </p:blipFill>
        <p:spPr>
          <a:xfrm>
            <a:off x="4838976" y="4020367"/>
            <a:ext cx="587065" cy="53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4" descr="ภาพถ่ายและรูปภาพสต็อกปลอดค่าลิขสิทธิ์เกี่ยวกับ Checkmark จำนวน 218,936  รายการ | Shutterstock"/>
          <p:cNvPicPr preferRelativeResize="0"/>
          <p:nvPr/>
        </p:nvPicPr>
        <p:blipFill rotWithShape="1">
          <a:blip r:embed="rId4">
            <a:alphaModFix/>
          </a:blip>
          <a:srcRect l="13430" t="15847" r="14341" b="18475"/>
          <a:stretch/>
        </p:blipFill>
        <p:spPr>
          <a:xfrm>
            <a:off x="8296852" y="2510240"/>
            <a:ext cx="587065" cy="533809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44"/>
          <p:cNvSpPr/>
          <p:nvPr/>
        </p:nvSpPr>
        <p:spPr>
          <a:xfrm>
            <a:off x="8508361" y="1372119"/>
            <a:ext cx="434321" cy="204592"/>
          </a:xfrm>
          <a:prstGeom prst="rect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</a:t>
            </a: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5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31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578" name="Google Shape;578;p45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9" name="Google Shape;579;p45"/>
          <p:cNvSpPr txBox="1"/>
          <p:nvPr/>
        </p:nvSpPr>
        <p:spPr>
          <a:xfrm>
            <a:off x="324124" y="1"/>
            <a:ext cx="5012257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(maps)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5"/>
          <p:cNvSpPr txBox="1"/>
          <p:nvPr/>
        </p:nvSpPr>
        <p:spPr>
          <a:xfrm>
            <a:off x="3431153" y="790496"/>
            <a:ext cx="2281673" cy="52319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gmapping_params.yaml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45"/>
          <p:cNvSpPr txBox="1"/>
          <p:nvPr/>
        </p:nvSpPr>
        <p:spPr>
          <a:xfrm>
            <a:off x="3431153" y="1620479"/>
            <a:ext cx="2281673" cy="52319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gmapping.rviz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45"/>
          <p:cNvSpPr txBox="1"/>
          <p:nvPr/>
        </p:nvSpPr>
        <p:spPr>
          <a:xfrm>
            <a:off x="3431153" y="2450464"/>
            <a:ext cx="2281673" cy="52319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bringup.launch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45"/>
          <p:cNvSpPr txBox="1"/>
          <p:nvPr/>
        </p:nvSpPr>
        <p:spPr>
          <a:xfrm>
            <a:off x="3431153" y="3280448"/>
            <a:ext cx="2281673" cy="52319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gmapping.launch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45"/>
          <p:cNvSpPr txBox="1"/>
          <p:nvPr/>
        </p:nvSpPr>
        <p:spPr>
          <a:xfrm>
            <a:off x="3431153" y="4110431"/>
            <a:ext cx="2281673" cy="52319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maps</a:t>
            </a:r>
            <a:endParaRPr sz="1100"/>
          </a:p>
        </p:txBody>
      </p:sp>
      <p:cxnSp>
        <p:nvCxnSpPr>
          <p:cNvPr id="585" name="Google Shape;585;p45"/>
          <p:cNvCxnSpPr>
            <a:stCxn id="580" idx="2"/>
            <a:endCxn id="581" idx="0"/>
          </p:cNvCxnSpPr>
          <p:nvPr/>
        </p:nvCxnSpPr>
        <p:spPr>
          <a:xfrm>
            <a:off x="4571990" y="1313687"/>
            <a:ext cx="0" cy="306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6" name="Google Shape;586;p45"/>
          <p:cNvCxnSpPr/>
          <p:nvPr/>
        </p:nvCxnSpPr>
        <p:spPr>
          <a:xfrm>
            <a:off x="4571989" y="2143671"/>
            <a:ext cx="0" cy="30679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7" name="Google Shape;587;p45"/>
          <p:cNvCxnSpPr/>
          <p:nvPr/>
        </p:nvCxnSpPr>
        <p:spPr>
          <a:xfrm>
            <a:off x="4588647" y="2973655"/>
            <a:ext cx="0" cy="30679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8" name="Google Shape;588;p45"/>
          <p:cNvCxnSpPr/>
          <p:nvPr/>
        </p:nvCxnSpPr>
        <p:spPr>
          <a:xfrm>
            <a:off x="4571989" y="3803639"/>
            <a:ext cx="0" cy="30679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6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32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594" name="Google Shape;594;p46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5" name="Google Shape;595;p46"/>
          <p:cNvSpPr txBox="1"/>
          <p:nvPr/>
        </p:nvSpPr>
        <p:spPr>
          <a:xfrm>
            <a:off x="324124" y="1"/>
            <a:ext cx="5012257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(maps)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6"/>
          <p:cNvSpPr txBox="1"/>
          <p:nvPr/>
        </p:nvSpPr>
        <p:spPr>
          <a:xfrm>
            <a:off x="262104" y="391571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param for ROS navigation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6"/>
          <p:cNvSpPr txBox="1"/>
          <p:nvPr/>
        </p:nvSpPr>
        <p:spPr>
          <a:xfrm>
            <a:off x="128579" y="899980"/>
            <a:ext cx="34746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cd sim_ws/src/agv_pkg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mkdir config maps param launch rviz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6"/>
          <p:cNvSpPr txBox="1"/>
          <p:nvPr/>
        </p:nvSpPr>
        <p:spPr>
          <a:xfrm>
            <a:off x="395333" y="2106227"/>
            <a:ext cx="2212136" cy="119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</a:t>
            </a:r>
            <a:r>
              <a:rPr lang="th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9" name="Google Shape;59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79" y="3378561"/>
            <a:ext cx="8886825" cy="84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46"/>
          <p:cNvPicPr preferRelativeResize="0"/>
          <p:nvPr/>
        </p:nvPicPr>
        <p:blipFill rotWithShape="1">
          <a:blip r:embed="rId4">
            <a:alphaModFix/>
          </a:blip>
          <a:srcRect b="39731"/>
          <a:stretch/>
        </p:blipFill>
        <p:spPr>
          <a:xfrm>
            <a:off x="3603268" y="775345"/>
            <a:ext cx="5345407" cy="2404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7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33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606" name="Google Shape;606;p47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7" name="Google Shape;607;p47"/>
          <p:cNvSpPr txBox="1"/>
          <p:nvPr/>
        </p:nvSpPr>
        <p:spPr>
          <a:xfrm>
            <a:off x="324124" y="1"/>
            <a:ext cx="5012257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(maps)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47"/>
          <p:cNvSpPr txBox="1"/>
          <p:nvPr/>
        </p:nvSpPr>
        <p:spPr>
          <a:xfrm>
            <a:off x="262104" y="391571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param for ROS navigation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47"/>
          <p:cNvSpPr txBox="1"/>
          <p:nvPr/>
        </p:nvSpPr>
        <p:spPr>
          <a:xfrm>
            <a:off x="324124" y="927380"/>
            <a:ext cx="3319189" cy="113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cd sim_ws/src/agv_pkg/config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touch gmapping_params.yaml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nano gmapping_params.yaml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47"/>
          <p:cNvSpPr txBox="1"/>
          <p:nvPr/>
        </p:nvSpPr>
        <p:spPr>
          <a:xfrm>
            <a:off x="6186488" y="578645"/>
            <a:ext cx="2728912" cy="407908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map_update_interval: 2.0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maxUrange: 3.0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sigma: 0.05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kernelSize: 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lstep: 0.05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astep: 0.05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iterations: 5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lsigma: 0.075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ogain: 3.0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lskip: 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minimumScore: 50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srr: 0.1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srt: 0.2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str: 0.1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stt: 0.2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linearUpdate: 1.0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angularUpdate: 0.2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temporalUpdate: 0.5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resampleThreshold: 0.5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particles: 100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xmin: -10.0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ymin: -10.0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xmax: 10.0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ymax: 10.0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delta: 0.05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llsamplerange: 0.01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llsamplestep: 0.01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lasamplerange: 0.005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lasamplestep: 0.005</a:t>
            </a:r>
            <a:endParaRPr sz="1100"/>
          </a:p>
        </p:txBody>
      </p:sp>
      <p:sp>
        <p:nvSpPr>
          <p:cNvPr id="611" name="Google Shape;611;p47"/>
          <p:cNvSpPr txBox="1"/>
          <p:nvPr/>
        </p:nvSpPr>
        <p:spPr>
          <a:xfrm>
            <a:off x="3721895" y="962755"/>
            <a:ext cx="2071727" cy="65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this to </a:t>
            </a: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gmapping_params.yaml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o &gt;&gt;&gt; save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x &gt;&gt;&gt; exit </a:t>
            </a:r>
            <a:endParaRPr sz="1100"/>
          </a:p>
        </p:txBody>
      </p:sp>
      <p:cxnSp>
        <p:nvCxnSpPr>
          <p:cNvPr id="612" name="Google Shape;612;p47"/>
          <p:cNvCxnSpPr>
            <a:stCxn id="611" idx="3"/>
          </p:cNvCxnSpPr>
          <p:nvPr/>
        </p:nvCxnSpPr>
        <p:spPr>
          <a:xfrm rot="10800000" flipH="1">
            <a:off x="5793622" y="1010030"/>
            <a:ext cx="393000" cy="28080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13" name="Google Shape;61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080" y="2022646"/>
            <a:ext cx="4836610" cy="2779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8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34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619" name="Google Shape;619;p48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0" name="Google Shape;620;p48"/>
          <p:cNvSpPr txBox="1"/>
          <p:nvPr/>
        </p:nvSpPr>
        <p:spPr>
          <a:xfrm>
            <a:off x="324124" y="1"/>
            <a:ext cx="5012257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(maps)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48"/>
          <p:cNvSpPr txBox="1"/>
          <p:nvPr/>
        </p:nvSpPr>
        <p:spPr>
          <a:xfrm>
            <a:off x="262104" y="391571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rviz file for ROS navigation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8"/>
          <p:cNvSpPr txBox="1"/>
          <p:nvPr/>
        </p:nvSpPr>
        <p:spPr>
          <a:xfrm>
            <a:off x="324124" y="927380"/>
            <a:ext cx="7291115" cy="113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cd sim_ws/src/agv_pkg/rviz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touch gmapping.rviz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nano gmapping.rviz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8"/>
          <p:cNvSpPr txBox="1"/>
          <p:nvPr/>
        </p:nvSpPr>
        <p:spPr>
          <a:xfrm>
            <a:off x="381046" y="1972670"/>
            <a:ext cx="4505280" cy="87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</a:t>
            </a:r>
            <a:r>
              <a:rPr lang="th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rviz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 &gt; open config &gt; select gmapping.rviz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8"/>
          <p:cNvSpPr txBox="1"/>
          <p:nvPr/>
        </p:nvSpPr>
        <p:spPr>
          <a:xfrm>
            <a:off x="6186488" y="578645"/>
            <a:ext cx="2728912" cy="407908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Panels: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Class: rviz/Displays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Help Height: 78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Name: Displays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Property Tree Widget: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Expanded: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- /TF1/Frames1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- /Map1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Splitter Ratio: 0.594406009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Tree Height: 715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Class: rviz/Selection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Name: Selection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Class: rviz/Tool Properties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Expanded: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- /2D Pose Estimate1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- /2D Nav Goal1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- /Publish Point1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Name: Tool Properties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Splitter Ratio: 0.588679016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Class: rviz/Views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Expanded: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- /Current View1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Name: Views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Splitter Ratio: 0.5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Class: rviz/Time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Experimental: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Name: Time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SyncMode: 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SyncSource: LaserScan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Visualization Manager: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Class: ""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Displays: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Alpha: 0.5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Cell Size: 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Class: rviz/Grid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Color: 160; 160; 164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Enabled: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Line Style: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Line Width: 0.0299999993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Value: Lines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Name: Grid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Normal Cell Count: 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Offset: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X: 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Y: 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Z: 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Plane: XY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Plane Cell Count: 100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Reference Frame: map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Value: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Alpha: 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Class: rviz/RobotModel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Collision Enabled: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Enabled: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Links: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All Links Enabled: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Expand Joint Details: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Expand Link Details: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Expand Tree: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Link Tree Style: Links in Alphabetic Order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base_footprint: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Alpha: 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Show Axes: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Show Trail: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base_link: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Alpha: 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Show Axes: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Show Trail: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Value: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base_scan: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Alpha: 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Show Axes: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Show Trail: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Value: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caster_back_link: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Alpha: 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Show Axes: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Show Trail: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Value: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imu_link: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Alpha: 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Show Axes: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Show Trail: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wheel_left_link: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Alpha: 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Show Axes: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Show Trail: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Value: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wheel_right_link: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Alpha: 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Show Axes: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Show Trail: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Value: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Name: RobotModel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Robot Description: robot_description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TF Prefix: ""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Update Interval: 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Value: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Visual Enabled: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Class: rviz/TF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Enabled: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Frame Timeout: 15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Frames: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All Enabled: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Marker Scale: 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Name: TF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Show Arrows: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Show Axes: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Show Names: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Tree: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{}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Update Interval: 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Value: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Alpha: 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Autocompute Intensity Bounds: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Autocompute Value Bounds: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Max Value: 10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Min Value: -10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Value: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Axis: Z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Channel Name: intensity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Class: rviz/LaserScan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Color: 0; 255; 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Color Transformer: FlatColor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Decay Time: 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Enabled: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Invert Rainbow: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Max Color: 255; 255; 255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Max Intensity: 11799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Min Color: 0; 0; 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Min Intensity: 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Name: LaserScan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Position Transformer: XYZ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Queue Size: 10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Selectable: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Size (Pixels): 3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Size (m): 0.0300000007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Style: Flat Squares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Topic: /scan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Unreliable: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Use Fixed Frame: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Use rainbow: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Value: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Class: rviz/Image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Enabled: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Image Topic: /raspicam_node/image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Max Value: 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Median window: 5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Min Value: 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Name: Image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Normalize Range: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Queue Size: 2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Transport Hint: compressed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Unreliable: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Value: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Alpha: 0.699999988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Class: rviz/Map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Color Scheme: map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Draw Behind: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Enabled: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Name: Map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Topic: /map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Unreliable: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Use Timestamp: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Value: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Enabled: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Global Options: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Background Color: 48; 48; 48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Default Light: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Fixed Frame: map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Frame Rate: 30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Name: root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Tools: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Class: rviz/Interact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Hide Inactive Objects: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Class: rviz/MoveCamera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Class: rviz/Select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Class: rviz/FocusCamera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Class: rviz/Measure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Class: rviz/SetInitialPose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Topic: /initialpose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Class: rviz/SetGoal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Topic: /move_base_simple/goal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Class: rviz/PublishPoint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Single click: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Topic: /clicked_point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Value: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Views: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Current: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Angle: -1.57079637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Class: rviz/TopDownOrtho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Enable Stereo Rendering: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Stereo Eye Separation: 0.0599999987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Stereo Focal Distance: 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Swap Stereo Eyes: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Value: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Invert Z Axis: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Name: Current View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Near Clip Distance: 0.00999999978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Scale: 100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Target Frame: map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Value: TopDownOrtho (rviz)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X: 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Y: 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Saved: ~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 Geometry: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Displays: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collapsed: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Height: 1027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Hide Left Dock: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Hide Right Dock: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Image: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collapsed: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QMainWindow State: 000000ff00000000fd00000004000000000000016a0000035cfc0200000009fb0000001200530065006c0065006300740069006f006e00000001e10000009b0000006600fffffffb0000001e0054006f006f006c002000500072006f007000650072007400690065007302000001ed000001df00000185000000a3fb000000120056006900650077007300200054006f006f02000001df000002110000018500000122fb000000200054006f006f006c002000500072006f0070006500720074006900650073003203000002880000011d000002210000017afb000000100044006900730070006c00610079007301000000430000035c000000df00fffffffb0000002000730065006c0065006300740069006f006e00200062007500660066006500720200000138000000aa0000023a00000294fb00000014005700690064006500530074006500720065006f02000000e6000000d2000003ee0000030bfb0000000c004b0069006e0065006300740200000186000001060000030c00000261fb0000000a0049006d006100670065000000020f000001900000001800ffffff000000010000010f0000035cfc0200000003fb0000001e0054006f006f006c002000500072006f00700065007200740069006500730100000041000000780000000000000000fb0000000a0056006900650077007300000000430000035c000000b800fffffffb0000001200530065006c0065006300740069006f006e010000025a000000b200000000000000000000000200000490000000a9fc0100000001fb0000000a00560069006500770073030000004e00000080000002e10000019700000003000004ff0000003efc0100000002fb0000000800540069006d00650100000000000004ff0000022400fffffffb0000000800540069006d006501000000000000045000000000000000000000038f0000035c00000004000000040000000800000008fc0000000100000002000000010000000a0054006f006f006c00730100000000ffffffff0000000000000000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Selection: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collapsed: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Time: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collapsed: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Tool Properties: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collapsed: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Views: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collapsed: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Width: 1279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X: 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Y: 0</a:t>
            </a:r>
            <a:endParaRPr sz="1100"/>
          </a:p>
        </p:txBody>
      </p:sp>
      <p:sp>
        <p:nvSpPr>
          <p:cNvPr id="625" name="Google Shape;625;p48"/>
          <p:cNvSpPr txBox="1"/>
          <p:nvPr/>
        </p:nvSpPr>
        <p:spPr>
          <a:xfrm>
            <a:off x="3721895" y="962755"/>
            <a:ext cx="2071727" cy="65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this to </a:t>
            </a: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gmapping.rviz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o &gt;&gt;&gt; save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x &gt;&gt;&gt; exit </a:t>
            </a:r>
            <a:endParaRPr sz="1100"/>
          </a:p>
        </p:txBody>
      </p:sp>
      <p:cxnSp>
        <p:nvCxnSpPr>
          <p:cNvPr id="626" name="Google Shape;626;p48"/>
          <p:cNvCxnSpPr>
            <a:stCxn id="625" idx="3"/>
          </p:cNvCxnSpPr>
          <p:nvPr/>
        </p:nvCxnSpPr>
        <p:spPr>
          <a:xfrm rot="10800000" flipH="1">
            <a:off x="5793622" y="1010030"/>
            <a:ext cx="393000" cy="28080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27" name="Google Shape;62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3583" y="2770123"/>
            <a:ext cx="3143570" cy="1966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9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35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633" name="Google Shape;633;p49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4" name="Google Shape;634;p49"/>
          <p:cNvSpPr txBox="1"/>
          <p:nvPr/>
        </p:nvSpPr>
        <p:spPr>
          <a:xfrm>
            <a:off x="324124" y="1"/>
            <a:ext cx="5012257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(maps)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9"/>
          <p:cNvSpPr txBox="1"/>
          <p:nvPr/>
        </p:nvSpPr>
        <p:spPr>
          <a:xfrm>
            <a:off x="262104" y="391571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bringup file for start gazebo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9"/>
          <p:cNvSpPr txBox="1"/>
          <p:nvPr/>
        </p:nvSpPr>
        <p:spPr>
          <a:xfrm>
            <a:off x="324124" y="913118"/>
            <a:ext cx="3319200" cy="11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cd sim_ws/src/agv_pkg/launch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touch bringup.launch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nano bringup.launch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9"/>
          <p:cNvSpPr txBox="1"/>
          <p:nvPr/>
        </p:nvSpPr>
        <p:spPr>
          <a:xfrm>
            <a:off x="6186488" y="578645"/>
            <a:ext cx="2728912" cy="407908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&lt;launch&gt;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&lt;!-- TurtleBot3 --&gt;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&lt;include file="$(find turtlebot3_gazebo)/launch/turtlebot3_world.launch"&gt;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&lt;arg name="model" value="waffle" /&gt;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&lt;/include&gt;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  &lt;!-- publish data --&gt;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&lt;node pkg="robot_state_publisher" type="robot_state_publisher" name="robot_state_publisher"&gt;S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&lt;param name="publish_frequency" type="double" value="50.0" /&gt;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&lt;param name="tf_prefix" value=""/&gt;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&lt;/node&gt;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&lt;/launch&gt;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49"/>
          <p:cNvSpPr txBox="1"/>
          <p:nvPr/>
        </p:nvSpPr>
        <p:spPr>
          <a:xfrm>
            <a:off x="3721895" y="962755"/>
            <a:ext cx="2071727" cy="65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this to </a:t>
            </a: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bringup.launch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o &gt;&gt;&gt; save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x &gt;&gt;&gt; exit </a:t>
            </a:r>
            <a:endParaRPr sz="1100"/>
          </a:p>
        </p:txBody>
      </p:sp>
      <p:cxnSp>
        <p:nvCxnSpPr>
          <p:cNvPr id="639" name="Google Shape;639;p49"/>
          <p:cNvCxnSpPr>
            <a:stCxn id="638" idx="3"/>
          </p:cNvCxnSpPr>
          <p:nvPr/>
        </p:nvCxnSpPr>
        <p:spPr>
          <a:xfrm rot="10800000" flipH="1">
            <a:off x="5793622" y="1010030"/>
            <a:ext cx="393000" cy="28080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40" name="Google Shape;640;p49"/>
          <p:cNvSpPr txBox="1"/>
          <p:nvPr/>
        </p:nvSpPr>
        <p:spPr>
          <a:xfrm>
            <a:off x="262104" y="2103043"/>
            <a:ext cx="4167022" cy="573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roslaunch agv_pkg bringup.launch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1" name="Google Shape;64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3455" y="2185474"/>
            <a:ext cx="2977090" cy="222660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49"/>
          <p:cNvSpPr txBox="1"/>
          <p:nvPr/>
        </p:nvSpPr>
        <p:spPr>
          <a:xfrm>
            <a:off x="1033642" y="4370865"/>
            <a:ext cx="2071727" cy="573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c &gt;&gt;&gt; exit </a:t>
            </a:r>
            <a:endParaRPr sz="1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0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36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648" name="Google Shape;648;p50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9" name="Google Shape;649;p50"/>
          <p:cNvSpPr txBox="1"/>
          <p:nvPr/>
        </p:nvSpPr>
        <p:spPr>
          <a:xfrm>
            <a:off x="324124" y="1"/>
            <a:ext cx="5012257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(maps)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50"/>
          <p:cNvSpPr txBox="1"/>
          <p:nvPr/>
        </p:nvSpPr>
        <p:spPr>
          <a:xfrm>
            <a:off x="262104" y="391571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gmapping file for create maps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50"/>
          <p:cNvSpPr txBox="1"/>
          <p:nvPr/>
        </p:nvSpPr>
        <p:spPr>
          <a:xfrm>
            <a:off x="324124" y="927380"/>
            <a:ext cx="3319189" cy="117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cd sim_ws/src/agv_pkg/launch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touch gmapping.launch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nano gmapping.launch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th" sz="1600">
                <a:solidFill>
                  <a:schemeClr val="dk1"/>
                </a:solidFill>
              </a:rPr>
              <a:t>$ : cd sim_ws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catkin_make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50"/>
          <p:cNvSpPr txBox="1"/>
          <p:nvPr/>
        </p:nvSpPr>
        <p:spPr>
          <a:xfrm>
            <a:off x="6186488" y="578645"/>
            <a:ext cx="2728912" cy="407908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&lt;launch&gt;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&lt;!-- TurtleBot3 --&gt;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&lt;include file="$(find agv_pkg)/launch/bringup.launch"&gt;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&lt;/include&gt;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&lt;!-- Gmapping --&gt;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&lt;node pkg="gmapping" type="slam_gmapping" name="gmapping_node" output="screen"&gt;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&lt;param name="base_frame" value="base_footprint"/&gt;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&lt;param name="odom_frame" value="odom"/&gt;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&lt;param name="map_frame"  value="map"/&gt;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&lt;rosparam command="load" file="$(find agv_pkg)/config/gmapping_params.yaml" /&gt;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&lt;/node&gt;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&lt;!-- Rviz --&gt;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&lt;node pkg="rviz" type="rviz" name="rviz" required="true"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    args="-d $(find agv_pkg)/rviz/gmapping.rviz"/&gt;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&lt;/launch&gt;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50"/>
          <p:cNvSpPr txBox="1"/>
          <p:nvPr/>
        </p:nvSpPr>
        <p:spPr>
          <a:xfrm>
            <a:off x="3721895" y="962755"/>
            <a:ext cx="2071727" cy="65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this to </a:t>
            </a: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gmapping.launch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o &gt;&gt;&gt; save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x &gt;&gt;&gt; exit </a:t>
            </a:r>
            <a:endParaRPr sz="1100"/>
          </a:p>
        </p:txBody>
      </p:sp>
      <p:cxnSp>
        <p:nvCxnSpPr>
          <p:cNvPr id="654" name="Google Shape;654;p50"/>
          <p:cNvCxnSpPr>
            <a:stCxn id="653" idx="3"/>
          </p:cNvCxnSpPr>
          <p:nvPr/>
        </p:nvCxnSpPr>
        <p:spPr>
          <a:xfrm rot="10800000" flipH="1">
            <a:off x="5793622" y="1010030"/>
            <a:ext cx="393000" cy="28080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55" name="Google Shape;655;p50"/>
          <p:cNvSpPr txBox="1"/>
          <p:nvPr/>
        </p:nvSpPr>
        <p:spPr>
          <a:xfrm>
            <a:off x="262104" y="2103043"/>
            <a:ext cx="4167022" cy="573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roslaunch agv_pkg gmapping.launch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6" name="Google Shape;656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123" y="2665955"/>
            <a:ext cx="1900998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98347" y="2648280"/>
            <a:ext cx="3516901" cy="2122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1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37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663" name="Google Shape;663;p51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4" name="Google Shape;664;p51"/>
          <p:cNvSpPr txBox="1"/>
          <p:nvPr/>
        </p:nvSpPr>
        <p:spPr>
          <a:xfrm>
            <a:off x="324124" y="1"/>
            <a:ext cx="5012257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(maps)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51"/>
          <p:cNvSpPr txBox="1"/>
          <p:nvPr/>
        </p:nvSpPr>
        <p:spPr>
          <a:xfrm>
            <a:off x="262104" y="391571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maps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51"/>
          <p:cNvSpPr txBox="1"/>
          <p:nvPr/>
        </p:nvSpPr>
        <p:spPr>
          <a:xfrm>
            <a:off x="324124" y="743367"/>
            <a:ext cx="4833665" cy="78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rosrun teleop_twist_keyboard teleop_twist_keyboard.py</a:t>
            </a:r>
            <a:endParaRPr sz="1100"/>
          </a:p>
        </p:txBody>
      </p:sp>
      <p:pic>
        <p:nvPicPr>
          <p:cNvPr id="667" name="Google Shape;667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3889" y="1314365"/>
            <a:ext cx="1286449" cy="141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6557" y="1314364"/>
            <a:ext cx="1810204" cy="1411627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51"/>
          <p:cNvSpPr txBox="1"/>
          <p:nvPr/>
        </p:nvSpPr>
        <p:spPr>
          <a:xfrm>
            <a:off x="262104" y="2722863"/>
            <a:ext cx="6341563" cy="67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</a:t>
            </a: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rosrun map_server map_saver -f ~/sim_ws/src/agv_pkg/maps/mymap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0" name="Google Shape;670;p51"/>
          <p:cNvPicPr preferRelativeResize="0"/>
          <p:nvPr/>
        </p:nvPicPr>
        <p:blipFill rotWithShape="1">
          <a:blip r:embed="rId5">
            <a:alphaModFix/>
          </a:blip>
          <a:srcRect t="10157" b="16582"/>
          <a:stretch/>
        </p:blipFill>
        <p:spPr>
          <a:xfrm>
            <a:off x="5014557" y="1313771"/>
            <a:ext cx="2631768" cy="1409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1" name="Google Shape;671;p51"/>
          <p:cNvCxnSpPr>
            <a:stCxn id="667" idx="3"/>
            <a:endCxn id="670" idx="1"/>
          </p:cNvCxnSpPr>
          <p:nvPr/>
        </p:nvCxnSpPr>
        <p:spPr>
          <a:xfrm rot="10800000" flipH="1">
            <a:off x="3750338" y="2018378"/>
            <a:ext cx="1264200" cy="1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72" name="Google Shape;672;p51"/>
          <p:cNvSpPr/>
          <p:nvPr/>
        </p:nvSpPr>
        <p:spPr>
          <a:xfrm>
            <a:off x="3914776" y="1530488"/>
            <a:ext cx="935831" cy="405469"/>
          </a:xfrm>
          <a:prstGeom prst="rect">
            <a:avLst/>
          </a:prstGeom>
          <a:noFill/>
          <a:ln w="25400" cap="flat" cmpd="sng">
            <a:solidFill>
              <a:srgbClr val="2136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lang="th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j k l ,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moving</a:t>
            </a:r>
            <a:endParaRPr sz="1100"/>
          </a:p>
        </p:txBody>
      </p:sp>
      <p:pic>
        <p:nvPicPr>
          <p:cNvPr id="673" name="Google Shape;673;p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4969" y="3384868"/>
            <a:ext cx="3668439" cy="712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1"/>
          <p:cNvPicPr preferRelativeResize="0"/>
          <p:nvPr/>
        </p:nvPicPr>
        <p:blipFill rotWithShape="1">
          <a:blip r:embed="rId7">
            <a:alphaModFix/>
          </a:blip>
          <a:srcRect r="38685" b="61190"/>
          <a:stretch/>
        </p:blipFill>
        <p:spPr>
          <a:xfrm>
            <a:off x="4735477" y="3210692"/>
            <a:ext cx="3189928" cy="156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2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38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680" name="Google Shape;680;p52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1" name="Google Shape;681;p52"/>
          <p:cNvSpPr txBox="1"/>
          <p:nvPr/>
        </p:nvSpPr>
        <p:spPr>
          <a:xfrm>
            <a:off x="324124" y="1"/>
            <a:ext cx="6006317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(move base)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52"/>
          <p:cNvSpPr txBox="1"/>
          <p:nvPr/>
        </p:nvSpPr>
        <p:spPr>
          <a:xfrm>
            <a:off x="121920" y="648383"/>
            <a:ext cx="8924544" cy="52319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params.yaml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ct val="100000"/>
              <a:buFont typeface="Arial"/>
              <a:buNone/>
            </a:pPr>
            <a:r>
              <a:rPr lang="th" sz="1600" b="1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1. costmap_common_params.yaml ;2.dwa_local_planner_params.yaml ; 3. global_costmap_params.yaml ; 4. local_costmap_params.yaml ; 5. move_base_params.yaml</a:t>
            </a:r>
            <a:endParaRPr sz="1600" b="1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52"/>
          <p:cNvSpPr txBox="1"/>
          <p:nvPr/>
        </p:nvSpPr>
        <p:spPr>
          <a:xfrm>
            <a:off x="3431153" y="1620479"/>
            <a:ext cx="2281673" cy="52319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navigation.rviz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52"/>
          <p:cNvSpPr txBox="1"/>
          <p:nvPr/>
        </p:nvSpPr>
        <p:spPr>
          <a:xfrm>
            <a:off x="3431153" y="2450464"/>
            <a:ext cx="2281673" cy="52319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amcl.launch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52"/>
          <p:cNvSpPr txBox="1"/>
          <p:nvPr/>
        </p:nvSpPr>
        <p:spPr>
          <a:xfrm>
            <a:off x="3431153" y="3280448"/>
            <a:ext cx="2281673" cy="52319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move_base.launch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52"/>
          <p:cNvSpPr txBox="1"/>
          <p:nvPr/>
        </p:nvSpPr>
        <p:spPr>
          <a:xfrm>
            <a:off x="3431153" y="4110431"/>
            <a:ext cx="2281673" cy="52319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navigation.launch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7" name="Google Shape;687;p52"/>
          <p:cNvCxnSpPr>
            <a:stCxn id="682" idx="2"/>
            <a:endCxn id="683" idx="0"/>
          </p:cNvCxnSpPr>
          <p:nvPr/>
        </p:nvCxnSpPr>
        <p:spPr>
          <a:xfrm flipH="1">
            <a:off x="4571892" y="1171575"/>
            <a:ext cx="12300" cy="448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88" name="Google Shape;688;p52"/>
          <p:cNvCxnSpPr/>
          <p:nvPr/>
        </p:nvCxnSpPr>
        <p:spPr>
          <a:xfrm>
            <a:off x="4571989" y="2143671"/>
            <a:ext cx="0" cy="30679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89" name="Google Shape;689;p52"/>
          <p:cNvCxnSpPr/>
          <p:nvPr/>
        </p:nvCxnSpPr>
        <p:spPr>
          <a:xfrm>
            <a:off x="4588647" y="2973655"/>
            <a:ext cx="0" cy="30679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90" name="Google Shape;690;p52"/>
          <p:cNvCxnSpPr/>
          <p:nvPr/>
        </p:nvCxnSpPr>
        <p:spPr>
          <a:xfrm>
            <a:off x="4571989" y="3803639"/>
            <a:ext cx="0" cy="30679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3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39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696" name="Google Shape;696;p53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7" name="Google Shape;697;p53"/>
          <p:cNvSpPr txBox="1"/>
          <p:nvPr/>
        </p:nvSpPr>
        <p:spPr>
          <a:xfrm>
            <a:off x="324124" y="1"/>
            <a:ext cx="5624510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base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53"/>
          <p:cNvSpPr txBox="1"/>
          <p:nvPr/>
        </p:nvSpPr>
        <p:spPr>
          <a:xfrm>
            <a:off x="262104" y="391571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param file for </a:t>
            </a:r>
            <a:r>
              <a:rPr lang="th" sz="18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base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53"/>
          <p:cNvSpPr txBox="1"/>
          <p:nvPr/>
        </p:nvSpPr>
        <p:spPr>
          <a:xfrm>
            <a:off x="324123" y="927380"/>
            <a:ext cx="5686530" cy="113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terminal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cd sim_ws/src/agv_pkg/param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touch </a:t>
            </a:r>
            <a:r>
              <a:rPr lang="th" sz="16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costmap_common_params.yaml dwa_local_planner_params.yaml global_costmap_params.yaml local_costmap_params.yaml  move_base_params.yaml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nano </a:t>
            </a:r>
            <a:r>
              <a:rPr lang="th" sz="16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costmap_common_params.yaml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53"/>
          <p:cNvSpPr txBox="1"/>
          <p:nvPr/>
        </p:nvSpPr>
        <p:spPr>
          <a:xfrm>
            <a:off x="6186488" y="578645"/>
            <a:ext cx="2728912" cy="25717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obstacle_range: 3.0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raytrace_range: 3.5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footprint: [[-0.205, -0.155], [-0.205, 0.155], [0.077, 0.155], [0.077, -0.155]]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inflation_radius: 1.0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cost_scaling_factor: 3.0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map_type: costmap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observation_sources: scan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scan: {sensor_frame: base_scan, data_type: LaserScan, topic: scan, marking: true, clearing: true}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53"/>
          <p:cNvSpPr txBox="1"/>
          <p:nvPr/>
        </p:nvSpPr>
        <p:spPr>
          <a:xfrm>
            <a:off x="4048148" y="489757"/>
            <a:ext cx="2071727" cy="65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this to </a:t>
            </a:r>
            <a:r>
              <a:rPr lang="th" sz="16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costmap_common_params.yaml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o &gt;&gt;&gt; save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x &gt;&gt;&gt; exit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2" name="Google Shape;702;p53"/>
          <p:cNvCxnSpPr>
            <a:stCxn id="701" idx="3"/>
          </p:cNvCxnSpPr>
          <p:nvPr/>
        </p:nvCxnSpPr>
        <p:spPr>
          <a:xfrm rot="10800000" flipH="1">
            <a:off x="6119876" y="599432"/>
            <a:ext cx="66600" cy="21840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703" name="Google Shape;70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9661" y="1943099"/>
            <a:ext cx="3761399" cy="2824173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3"/>
          <p:cNvSpPr/>
          <p:nvPr/>
        </p:nvSpPr>
        <p:spPr>
          <a:xfrm>
            <a:off x="5415508" y="870873"/>
            <a:ext cx="533127" cy="550069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4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760535" y="2013086"/>
            <a:ext cx="7622931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5400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What’s ROS Navigation?</a:t>
            </a:r>
            <a:endParaRPr sz="1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4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40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710" name="Google Shape;710;p54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1" name="Google Shape;711;p54"/>
          <p:cNvSpPr txBox="1"/>
          <p:nvPr/>
        </p:nvSpPr>
        <p:spPr>
          <a:xfrm>
            <a:off x="324124" y="1"/>
            <a:ext cx="5624510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base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54"/>
          <p:cNvSpPr txBox="1"/>
          <p:nvPr/>
        </p:nvSpPr>
        <p:spPr>
          <a:xfrm>
            <a:off x="262104" y="391571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param file for </a:t>
            </a:r>
            <a:r>
              <a:rPr lang="th" sz="18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base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54"/>
          <p:cNvSpPr txBox="1"/>
          <p:nvPr/>
        </p:nvSpPr>
        <p:spPr>
          <a:xfrm>
            <a:off x="324123" y="927380"/>
            <a:ext cx="5686530" cy="113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terminal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nano </a:t>
            </a:r>
            <a:r>
              <a:rPr lang="th" sz="16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dwa_local_planner_params.yaml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54"/>
          <p:cNvSpPr txBox="1"/>
          <p:nvPr/>
        </p:nvSpPr>
        <p:spPr>
          <a:xfrm>
            <a:off x="6186488" y="578645"/>
            <a:ext cx="2728912" cy="407908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DWAPlannerROS: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Robot Configuration Parameters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max_vel_x: 0.26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min_vel_x: -0.26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max_vel_y: 0.0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min_vel_y: 0.0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The velocity when robot is moving in a straight line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max_vel_trans:  0.26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min_vel_trans:  0.13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max_vel_theta: 1.82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min_vel_theta: 0.9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acc_lim_x: 2.5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acc_lim_y: 0.0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acc_lim_theta: 3.2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Goal Tolerance Parameters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xy_goal_tolerance: 0.05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yaw_goal_tolerance: 0.17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latch_xy_goal_tolerance: false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Forward Simulation Parameters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sim_time: 2.0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vx_samples: 20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vy_samples: 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vth_samples: 40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controller_frequency: 10.0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Trajectory Scoring Parameters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path_distance_bias: 32.0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goal_distance_bias: 20.0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occdist_scale: 0.02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forward_point_distance: 0.325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stop_time_buffer: 0.2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scaling_speed: 0.25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max_scaling_factor: 0.2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Oscillation Prevention Parameters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oscillation_reset_dist: 0.05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Debugging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publish_traj_pc : true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publish_cost_grid_pc: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54"/>
          <p:cNvSpPr txBox="1"/>
          <p:nvPr/>
        </p:nvSpPr>
        <p:spPr>
          <a:xfrm>
            <a:off x="4048148" y="489757"/>
            <a:ext cx="2071727" cy="65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this to </a:t>
            </a:r>
            <a:r>
              <a:rPr lang="th" sz="16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dwa_local_planner_params.yaml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o &gt;&gt;&gt; save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x &gt;&gt;&gt; exit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6" name="Google Shape;716;p54"/>
          <p:cNvCxnSpPr>
            <a:stCxn id="715" idx="3"/>
          </p:cNvCxnSpPr>
          <p:nvPr/>
        </p:nvCxnSpPr>
        <p:spPr>
          <a:xfrm rot="10800000" flipH="1">
            <a:off x="6119876" y="599432"/>
            <a:ext cx="66600" cy="21840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17" name="Google Shape;717;p54"/>
          <p:cNvSpPr/>
          <p:nvPr/>
        </p:nvSpPr>
        <p:spPr>
          <a:xfrm>
            <a:off x="5374796" y="969058"/>
            <a:ext cx="533127" cy="550069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8" name="Google Shape;71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863" y="1715954"/>
            <a:ext cx="4333018" cy="2481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5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41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724" name="Google Shape;724;p55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5" name="Google Shape;725;p55"/>
          <p:cNvSpPr txBox="1"/>
          <p:nvPr/>
        </p:nvSpPr>
        <p:spPr>
          <a:xfrm>
            <a:off x="324124" y="1"/>
            <a:ext cx="5624510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base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55"/>
          <p:cNvSpPr txBox="1"/>
          <p:nvPr/>
        </p:nvSpPr>
        <p:spPr>
          <a:xfrm>
            <a:off x="262104" y="391571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param file for </a:t>
            </a:r>
            <a:r>
              <a:rPr lang="th" sz="18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base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55"/>
          <p:cNvSpPr txBox="1"/>
          <p:nvPr/>
        </p:nvSpPr>
        <p:spPr>
          <a:xfrm>
            <a:off x="324123" y="927380"/>
            <a:ext cx="5686530" cy="113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terminal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nano </a:t>
            </a:r>
            <a:r>
              <a:rPr lang="th" sz="16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global_costmap_params.yaml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55"/>
          <p:cNvSpPr txBox="1"/>
          <p:nvPr/>
        </p:nvSpPr>
        <p:spPr>
          <a:xfrm>
            <a:off x="6186488" y="578645"/>
            <a:ext cx="2728912" cy="238601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global_costmap: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global_frame: map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robot_base_frame: base_footprint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update_frequency: 10.0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publish_frequency: 10.0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transform_tolerance: 0.5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static_map: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55"/>
          <p:cNvSpPr txBox="1"/>
          <p:nvPr/>
        </p:nvSpPr>
        <p:spPr>
          <a:xfrm>
            <a:off x="4048148" y="489757"/>
            <a:ext cx="2071727" cy="65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this to </a:t>
            </a:r>
            <a:r>
              <a:rPr lang="th" sz="16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global_costmap_params.yaml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o &gt;&gt;&gt; save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x &gt;&gt;&gt; exit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55"/>
          <p:cNvCxnSpPr>
            <a:stCxn id="729" idx="3"/>
          </p:cNvCxnSpPr>
          <p:nvPr/>
        </p:nvCxnSpPr>
        <p:spPr>
          <a:xfrm rot="10800000" flipH="1">
            <a:off x="6119876" y="599432"/>
            <a:ext cx="66600" cy="21840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31" name="Google Shape;731;p55"/>
          <p:cNvSpPr/>
          <p:nvPr/>
        </p:nvSpPr>
        <p:spPr>
          <a:xfrm>
            <a:off x="5477527" y="914762"/>
            <a:ext cx="533127" cy="550069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2" name="Google Shape;732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031" y="1787850"/>
            <a:ext cx="4333018" cy="2481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6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42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738" name="Google Shape;738;p56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9" name="Google Shape;739;p56"/>
          <p:cNvSpPr txBox="1"/>
          <p:nvPr/>
        </p:nvSpPr>
        <p:spPr>
          <a:xfrm>
            <a:off x="324124" y="1"/>
            <a:ext cx="5624510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base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56"/>
          <p:cNvSpPr txBox="1"/>
          <p:nvPr/>
        </p:nvSpPr>
        <p:spPr>
          <a:xfrm>
            <a:off x="262104" y="391571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param file for </a:t>
            </a:r>
            <a:r>
              <a:rPr lang="th" sz="18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base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56"/>
          <p:cNvSpPr txBox="1"/>
          <p:nvPr/>
        </p:nvSpPr>
        <p:spPr>
          <a:xfrm>
            <a:off x="324123" y="927380"/>
            <a:ext cx="5686530" cy="113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terminal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nano </a:t>
            </a:r>
            <a:r>
              <a:rPr lang="th" sz="16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local_costmap_params.yaml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56"/>
          <p:cNvSpPr txBox="1"/>
          <p:nvPr/>
        </p:nvSpPr>
        <p:spPr>
          <a:xfrm>
            <a:off x="6186488" y="578645"/>
            <a:ext cx="2728912" cy="326469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local_costmap: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global_frame: odom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robot_base_frame: base_footprint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update_frequency: 10.0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publish_frequency: 10.0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transform_tolerance: 0.5 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static_map: false 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rolling_window: true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width: 3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height: 3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resolution: 0.05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56"/>
          <p:cNvSpPr txBox="1"/>
          <p:nvPr/>
        </p:nvSpPr>
        <p:spPr>
          <a:xfrm>
            <a:off x="4048148" y="489757"/>
            <a:ext cx="2071727" cy="65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this to </a:t>
            </a:r>
            <a:r>
              <a:rPr lang="th" sz="16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local_costmap_params.yaml </a:t>
            </a: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o &gt;&gt;&gt; save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x &gt;&gt;&gt; exit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4" name="Google Shape;744;p56"/>
          <p:cNvCxnSpPr>
            <a:stCxn id="743" idx="3"/>
          </p:cNvCxnSpPr>
          <p:nvPr/>
        </p:nvCxnSpPr>
        <p:spPr>
          <a:xfrm rot="10800000" flipH="1">
            <a:off x="6119876" y="599432"/>
            <a:ext cx="66600" cy="21840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5" name="Google Shape;745;p56"/>
          <p:cNvSpPr/>
          <p:nvPr/>
        </p:nvSpPr>
        <p:spPr>
          <a:xfrm>
            <a:off x="5477527" y="870873"/>
            <a:ext cx="533127" cy="550069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6" name="Google Shape;746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081" y="1839038"/>
            <a:ext cx="4333018" cy="2481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7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43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752" name="Google Shape;752;p57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3" name="Google Shape;753;p57"/>
          <p:cNvSpPr txBox="1"/>
          <p:nvPr/>
        </p:nvSpPr>
        <p:spPr>
          <a:xfrm>
            <a:off x="324124" y="1"/>
            <a:ext cx="5624510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base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57"/>
          <p:cNvSpPr txBox="1"/>
          <p:nvPr/>
        </p:nvSpPr>
        <p:spPr>
          <a:xfrm>
            <a:off x="262104" y="391571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param file for </a:t>
            </a:r>
            <a:r>
              <a:rPr lang="th" sz="18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base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57"/>
          <p:cNvSpPr txBox="1"/>
          <p:nvPr/>
        </p:nvSpPr>
        <p:spPr>
          <a:xfrm>
            <a:off x="324123" y="927380"/>
            <a:ext cx="5686530" cy="113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terminal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nano </a:t>
            </a:r>
            <a:r>
              <a:rPr lang="th" sz="16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move_base_params.yaml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57"/>
          <p:cNvSpPr txBox="1"/>
          <p:nvPr/>
        </p:nvSpPr>
        <p:spPr>
          <a:xfrm>
            <a:off x="6186488" y="578646"/>
            <a:ext cx="2728912" cy="259318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shutdown_costmaps: false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controller_frequency: 10.0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planner_patience: 5.0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controller_patience: 15.0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conservative_reset_dist: 3.0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planner_frequency: 5.0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oscillation_timeout: 10.0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oscillation_distance: 0.2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57"/>
          <p:cNvSpPr txBox="1"/>
          <p:nvPr/>
        </p:nvSpPr>
        <p:spPr>
          <a:xfrm>
            <a:off x="4048148" y="489757"/>
            <a:ext cx="2071727" cy="65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this to </a:t>
            </a:r>
            <a:r>
              <a:rPr lang="th" sz="16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move_base_params.yaml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o &gt;&gt;&gt; save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x &gt;&gt;&gt; exit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57"/>
          <p:cNvCxnSpPr>
            <a:stCxn id="757" idx="3"/>
          </p:cNvCxnSpPr>
          <p:nvPr/>
        </p:nvCxnSpPr>
        <p:spPr>
          <a:xfrm rot="10800000" flipH="1">
            <a:off x="6119876" y="599432"/>
            <a:ext cx="66600" cy="21840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59" name="Google Shape;759;p57"/>
          <p:cNvSpPr/>
          <p:nvPr/>
        </p:nvSpPr>
        <p:spPr>
          <a:xfrm>
            <a:off x="5296583" y="817832"/>
            <a:ext cx="533127" cy="550069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0" name="Google Shape;76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456" y="1775063"/>
            <a:ext cx="4333018" cy="2481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8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44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766" name="Google Shape;766;p58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7" name="Google Shape;767;p58"/>
          <p:cNvSpPr txBox="1"/>
          <p:nvPr/>
        </p:nvSpPr>
        <p:spPr>
          <a:xfrm>
            <a:off x="324124" y="1"/>
            <a:ext cx="5862363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(move base)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58"/>
          <p:cNvSpPr txBox="1"/>
          <p:nvPr/>
        </p:nvSpPr>
        <p:spPr>
          <a:xfrm>
            <a:off x="262104" y="391571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rviz file for ROS move base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58"/>
          <p:cNvSpPr txBox="1"/>
          <p:nvPr/>
        </p:nvSpPr>
        <p:spPr>
          <a:xfrm>
            <a:off x="324124" y="927380"/>
            <a:ext cx="7291115" cy="113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terminal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cd sim_ws/src/agv_pkg/rviz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touch navigation.rviz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nano navigation.rviz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58"/>
          <p:cNvSpPr txBox="1"/>
          <p:nvPr/>
        </p:nvSpPr>
        <p:spPr>
          <a:xfrm>
            <a:off x="381046" y="1972670"/>
            <a:ext cx="4505280" cy="87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</a:t>
            </a:r>
            <a:r>
              <a:rPr lang="th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rviz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 &gt; open config &gt; select navigation.rviz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58"/>
          <p:cNvSpPr txBox="1"/>
          <p:nvPr/>
        </p:nvSpPr>
        <p:spPr>
          <a:xfrm>
            <a:off x="6186488" y="578645"/>
            <a:ext cx="2728912" cy="407908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Panels: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Class: rviz/Displays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Help Height: 78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Name: Displays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Property Tree Widget: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Expanded: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- /TF1/Frames1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- /TF1/Tree1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- /Global Map1/Costmap1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- /Global Map1/Planner1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- /Local Map1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- /Local Map1/Polygon1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- /Local Map1/Costmap1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- /Local Map1/Planner1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Splitter Ratio: 0.5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Tree Height: 783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Class: rviz/Selection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Name: Selection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Class: rviz/Tool Properties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Expanded: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- /2D Pose Estimate1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- /2D Nav Goal1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Name: Tool Properties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Splitter Ratio: 0.588679016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Class: rviz/Views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Expanded: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- /Current View1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Name: Views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Splitter Ratio: 0.5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Class: rviz/Time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Experimental: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Name: Time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SyncMode: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SyncSource: LaserScan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Visualization Manager: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Class: ""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Displays: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Alpha: 0.5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Cell Size: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Class: rviz/Grid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Color: 160; 160; 164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Line Style: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Line Width: 0.0299999993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Value: Lines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Name: Grid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Normal Cell Count: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Offset: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X: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Y: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Z: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Plane: XY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Plane Cell Count: 20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Reference Frame: &lt;Fixed Frame&gt;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Alpha: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Class: rviz/RobotModel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Collision Enabled: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Links: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All Links 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Expand Joint Details: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Expand Link Details: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Expand Tree: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Link Tree Style: Links in Alphabetic Order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base_footprint: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Alpha: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Show Axes: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Show Trail: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base_link: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Alpha: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Show Axes: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Show Trail: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base_scan: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Alpha: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Show Axes: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Show Trail: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caster_back_link: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Alpha: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Show Axes: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Show Trail: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imu_link: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Alpha: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Show Axes: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Show Trail: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wheel_left_link: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Alpha: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Show Axes: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Show Trail: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wheel_right_link: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Alpha: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Show Axes: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Show Trail: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Name: RobotModel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Robot Description: robot_description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TF Prefix: ""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Update Interval: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Visual 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Class: rviz/TF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Enabled: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Frame Timeout: 15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Frames: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All Enabled: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Marker Scale: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Name: TF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Show Arrows: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Show Axes: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Show Names: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Tree: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{}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Update Interval: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Value: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Alpha: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Autocompute Intensity Bounds: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Autocompute Value Bounds: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Max Value: 10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Min Value: -10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Axis: Z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Channel Name: intensity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Class: rviz/LaserScan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Color: 0; 255;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Color Transformer: FlatColor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Decay Time: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Invert Rainbow: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Max Color: 255; 255; 255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Max Intensity: 13069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Min Color: 0; 0;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Min Intensity: 28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Name: LaserScan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Position Transformer: XYZ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Queue Size: 10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Selectable: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Size (Pixels): 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Size (m): 0.0300000012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Style: Flat Squares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Topic: /scan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Unreliable: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Use Fixed Frame: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Use rainbow: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Class: rviz/Image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Enabled: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Image Topic: /raspicam_node/image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Max Value: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Median window: 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Min Value: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Name: Image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Normalize Range: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Queue Size: 2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Transport Hint: compressed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Unreliable: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Value: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Alpha: 0.699999988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Class: rviz/Map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Color Scheme: map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Draw Behind: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Name: Map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Topic: /map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Unreliable: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Use Timestamp: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Alpha: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Buffer Length: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Class: rviz/Path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Color: 0; 0;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Head Diameter: 0.300000012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Head Length: 0.200000003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Length: 0.300000012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Line Style: Lines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Line Width: 0.0299999993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Name: Planner Plan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Offset: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X: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Y: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Z: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Pose Color: 255; 85; 255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Pose Style: None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Radius: 0.0299999993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Shaft Diameter: 0.100000001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Shaft Length: 0.100000001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Topic: /move_base/NavfnROS/plan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Unreliable: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Class: rviz/Group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Displays: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- Alpha: 0.699999988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Class: rviz/Map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Color Scheme: costmap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Draw Behind: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Name: Costmap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Topic: /move_base/global_costmap/costmap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Unreliable: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Use Timestamp: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- Alpha: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Buffer Length: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Class: rviz/Path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Color: 255; 0;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Head Diameter: 0.300000012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Head Length: 0.200000003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Length: 0.300000012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Line Style: Lines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Line Width: 0.0299999993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Name: Planner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Offset: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X: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Y: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Z: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Pose Color: 255; 85; 255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Pose Style: None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Radius: 0.0299999993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Shaft Diameter: 0.100000001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Shaft Length: 0.100000001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Topic: /move_base/DWAPlannerROS/global_plan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Unreliable: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Name: Global Map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Class: rviz/Group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Displays: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- Alpha: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Class: rviz/Polygon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Color: 0; 0;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Name: Polygon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Topic: /move_base/local_costmap/footprint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Unreliable: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- Alpha: 0.699999988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Class: rviz/Map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Color Scheme: costmap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Draw Behind: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Name: Costmap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Topic: /move_base/local_costmap/costmap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Unreliable: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Use Timestamp: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- Alpha: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Buffer Length: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Class: rviz/Path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Color: 255; 255;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Head Diameter: 0.300000012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Head Length: 0.200000003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Length: 0.300000012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Line Style: Lines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Line Width: 0.0299999993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Name: Planner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Offset: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X: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Y: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Z: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Pose Color: 255; 85; 255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Pose Style: None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Radius: 0.0299999993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Shaft Diameter: 0.100000001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Shaft Length: 0.100000001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Topic: /move_base/DWAPlannerROS/local_plan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Unreliable: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Name: Local Map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Alpha: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Arrow Length: 0.0500000007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Axes Length: 0.300000012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Axes Radius: 0.00999999978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Class: rviz/PoseArray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Color: 0; 192;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Head Length: 0.0700000003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Head Radius: 0.0299999993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Name: Amcl Particles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Shaft Length: 0.230000004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Shaft Radius: 0.00999999978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Shape: Arrow (Flat)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Topic: /particlecloud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Unreliable: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Alpha: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Axes Length: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Axes Radius: 0.100000001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Class: rviz/Pose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Color: 255; 25;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Head Length: 0.300000012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Head Radius: 0.100000001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Name: Goal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Shaft Length: 0.5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Shaft Radius: 0.0500000007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Shape: Arrow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Topic: /move_base_simple/goal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Unreliable: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Global Options: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Background Color: 48; 48; 48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Default Light: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Fixed Frame: map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Frame Rate: 30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Name: root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Tools: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Class: rviz/MoveCamera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Class: rviz/Interact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Hide Inactive Objects: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Class: rviz/Select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Class: rviz/SetInitialPose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Topic: /initialpose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Class: rviz/SetGoal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Topic: /move_base_simple/goal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Class: rviz/Measure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Views: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Current: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Angle: -1.57079637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Class: rviz/TopDownOrtho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Enable Stereo Rendering: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Stereo Eye Separation: 0.0599999987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Stereo Focal Distance: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Swap Stereo Eyes: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Value: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Invert Z Axis: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Name: Current View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Near Clip Distance: 0.00999999978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Scale: 100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Target Frame: &lt;Fixed Frame&gt;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Value: TopDownOrtho (rviz)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X: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Y: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Saved: ~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 Geometry: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Displays: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collapsed: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Height: 1027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Hide Left Dock: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Hide Right Dock: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Image: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collapsed: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QMainWindow State: 000000ff00000000fd00000004000000000000016a000003a0fc0200000007fb0000001200530065006c0065006300740069006f006e00000001e10000009b0000006600fffffffb0000001e0054006f006f006c002000500072006f007000650072007400690065007302000001ed000001df00000185000000a3fb000000120056006900650077007300200054006f006f02000001df000002110000018500000122fb000000200054006f006f006c002000500072006f0070006500720074006900650073003203000002880000011d000002210000017afb000000100044006900730070006c0061007900730100000043000003a0000000df00fffffffb0000000a0049006d0061006700650000000317000000cc0000001800fffffffb0000000a0049006d0061006700650000000330000000ce0000000000000000000000010000010f000003a0fc0200000003fb0000001e0054006f006f006c002000500072006f00700065007200740069006500730100000041000000780000000000000000fb0000000a005600690065007700730000000043000003a0000000b800fffffffb0000001200530065006c0065006300740069006f006e010000025a000000b200000000000000000000000200000490000000a9fc0100000001fb0000000a00560069006500770073030000004e00000080000002e10000019700000003000004a00000003efc0100000002fb0000000800540069006d00650000000000000004a00000022400fffffffb0000000800540069006d006501000000000000045000000000000000000000038f000003a000000004000000040000000800000008fc0000000100000002000000010000000a0054006f006f006c00730100000000ffffffff0000000000000000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Selection: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collapsed: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Time: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collapsed: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Tool Properties: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collapsed: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Views: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collapsed: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Width: 1279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X: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Y: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58"/>
          <p:cNvSpPr txBox="1"/>
          <p:nvPr/>
        </p:nvSpPr>
        <p:spPr>
          <a:xfrm>
            <a:off x="3721895" y="962755"/>
            <a:ext cx="2071727" cy="65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this to </a:t>
            </a: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navigation.rviz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o &gt;&gt;&gt; save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x &gt;&gt;&gt; exit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3" name="Google Shape;773;p58"/>
          <p:cNvCxnSpPr>
            <a:stCxn id="772" idx="3"/>
          </p:cNvCxnSpPr>
          <p:nvPr/>
        </p:nvCxnSpPr>
        <p:spPr>
          <a:xfrm rot="10800000" flipH="1">
            <a:off x="5793622" y="1010030"/>
            <a:ext cx="393000" cy="28080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9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45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779" name="Google Shape;779;p59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0" name="Google Shape;780;p59"/>
          <p:cNvSpPr txBox="1"/>
          <p:nvPr/>
        </p:nvSpPr>
        <p:spPr>
          <a:xfrm>
            <a:off x="324132" y="0"/>
            <a:ext cx="5624325" cy="52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base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59"/>
          <p:cNvSpPr txBox="1"/>
          <p:nvPr/>
        </p:nvSpPr>
        <p:spPr>
          <a:xfrm>
            <a:off x="262104" y="391571"/>
            <a:ext cx="5686425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</a:t>
            </a:r>
            <a:r>
              <a:rPr lang="th" sz="18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amcl</a:t>
            </a: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h" sz="18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(Monte Carlo localization approach)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59"/>
          <p:cNvSpPr txBox="1"/>
          <p:nvPr/>
        </p:nvSpPr>
        <p:spPr>
          <a:xfrm>
            <a:off x="324124" y="927380"/>
            <a:ext cx="3319200" cy="117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terminal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cd sim_ws/src/agv_pkg/launch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touch amcl.launch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nano amcl.launch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59"/>
          <p:cNvSpPr txBox="1"/>
          <p:nvPr/>
        </p:nvSpPr>
        <p:spPr>
          <a:xfrm>
            <a:off x="6186488" y="578645"/>
            <a:ext cx="2728800" cy="40790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&lt;launch&gt;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&lt;!-- Arguments --&gt;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&lt;arg name="scan_topic" 	default="scan"/&gt;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&lt;arg name="initial_pose_x" default="0.0"/&gt;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&lt;arg name="initial_pose_y" default="0.0"/&gt;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&lt;arg name="initial_pose_a" default="0.0"/&gt;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&lt;!-- AMCL --&gt;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&lt;node pkg="amcl" type="amcl" name="amcl"&gt;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name="min_particles"         	value="500"/&gt;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name="max_particles"         	value="3000"/&gt;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name="kld_err"               	value="0.02"/&gt;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name="update_min_d"          	value="0.20"/&gt;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name="update_min_a"          	value="0.20"/&gt;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name="resample_interval"     	value="1"/&gt;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name="transform_tolerance"   	value="0.5"/&gt;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name="recovery_alpha_slow"   	value="0.00"/&gt;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name="recovery_alpha_fast"   	value="0.00"/&gt;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name="initial_pose_x"        	value="$(arg initial_pose_x)"/&gt;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name="initial_pose_y"        	value="$(arg initial_pose_y)"/&gt;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name="initial_pose_a"        	value="$(arg initial_pose_a)"/&gt;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name="gui_publish_rate"      	value="50.0"/&gt;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&lt;remap from="scan"                  	to="$(arg scan_topic)"/&gt;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name="laser_max_range"       	value="3.5"/&gt;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name="laser_max_beams"       	value="180"/&gt;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name="laser_z_hit"           	value="0.5"/&gt;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name="laser_z_short"         	value="0.05"/&gt;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name="laser_z_max"           	value="0.05"/&gt;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name="laser_z_rand"          	value="0.5"/&gt;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name="laser_sigma_hit"       	value="0.2"/&gt;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name="laser_lambda_short"    	value="0.1"/&gt;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name="laser_likelihood_max_dist" value="2.0"/&gt;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name="laser_model_type"      	value="likelihood_field"/&gt;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name="odom_model_type"       	value="diff"/&gt;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name="odom_alpha1"           	value="0.1"/&gt;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name="odom_alpha2"           	value="0.1"/&gt;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name="odom_alpha3"           	value="0.1"/&gt;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name="odom_alpha4"           	value="0.1"/&gt;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name="odom_frame_id"         	value="odom"/&gt;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name="base_frame_id"         	value="base_footprint"/&gt;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&lt;/node&gt;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&lt;/launch&gt;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59"/>
          <p:cNvSpPr txBox="1"/>
          <p:nvPr/>
        </p:nvSpPr>
        <p:spPr>
          <a:xfrm>
            <a:off x="3721895" y="962755"/>
            <a:ext cx="20718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this to </a:t>
            </a: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amcl.launch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o &gt;&gt;&gt; save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x &gt;&gt;&gt; exit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5" name="Google Shape;785;p59"/>
          <p:cNvCxnSpPr>
            <a:stCxn id="784" idx="3"/>
          </p:cNvCxnSpPr>
          <p:nvPr/>
        </p:nvCxnSpPr>
        <p:spPr>
          <a:xfrm rot="10800000" flipH="1">
            <a:off x="5793695" y="1010005"/>
            <a:ext cx="393000" cy="28080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0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46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791" name="Google Shape;791;p60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2" name="Google Shape;792;p60"/>
          <p:cNvSpPr txBox="1"/>
          <p:nvPr/>
        </p:nvSpPr>
        <p:spPr>
          <a:xfrm>
            <a:off x="324132" y="0"/>
            <a:ext cx="5624325" cy="52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base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0"/>
          <p:cNvSpPr txBox="1"/>
          <p:nvPr/>
        </p:nvSpPr>
        <p:spPr>
          <a:xfrm>
            <a:off x="262104" y="391571"/>
            <a:ext cx="5686425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</a:t>
            </a:r>
            <a:r>
              <a:rPr lang="th" sz="18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move_base.launch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60"/>
          <p:cNvSpPr txBox="1"/>
          <p:nvPr/>
        </p:nvSpPr>
        <p:spPr>
          <a:xfrm>
            <a:off x="324124" y="927380"/>
            <a:ext cx="3319200" cy="117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terminal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cd sim_ws/src/agv_pkg/launch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touch move_base.launch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nano move_base.launch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60"/>
          <p:cNvSpPr txBox="1"/>
          <p:nvPr/>
        </p:nvSpPr>
        <p:spPr>
          <a:xfrm>
            <a:off x="6186488" y="578645"/>
            <a:ext cx="2728800" cy="40790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&lt;launch&gt;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&lt;!-- move_base --&gt;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&lt;node pkg="move_base" type="move_base" respawn="false" name="move_base" output="screen"&gt;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name="base_local_planner" value="dwa_local_planner/DWAPlannerROS" 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&lt;rosparam file="$(find agv_pkg)/param/costmap_common_params.yaml" command="load" ns="global_costmap" 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&lt;rosparam file="$(find agv_pkg)/param/costmap_common_params.yaml" command="load" ns="local_costmap" 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&lt;rosparam file="$(find agv_pkg)/param/local_costmap_params.yaml" command="load" 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&lt;rosparam file="$(find agv_pkg)/param/global_costmap_params.yaml" command="load" 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&lt;rosparam file="$(find agv_pkg)/param/move_base_params.yaml" command="load" 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&lt;rosparam file="$(find agv_pkg)/param/dwa_local_planner_params.yaml" command="load" 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&lt;/node&gt;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&lt;/launch&gt;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60"/>
          <p:cNvSpPr txBox="1"/>
          <p:nvPr/>
        </p:nvSpPr>
        <p:spPr>
          <a:xfrm>
            <a:off x="3721895" y="962755"/>
            <a:ext cx="20718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this to </a:t>
            </a: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move_base.launch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o &gt;&gt;&gt; save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x &gt;&gt;&gt; exit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7" name="Google Shape;797;p60"/>
          <p:cNvCxnSpPr>
            <a:stCxn id="796" idx="3"/>
          </p:cNvCxnSpPr>
          <p:nvPr/>
        </p:nvCxnSpPr>
        <p:spPr>
          <a:xfrm rot="10800000" flipH="1">
            <a:off x="5793695" y="1010005"/>
            <a:ext cx="393000" cy="28080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61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47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803" name="Google Shape;803;p61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4" name="Google Shape;804;p61"/>
          <p:cNvSpPr txBox="1"/>
          <p:nvPr/>
        </p:nvSpPr>
        <p:spPr>
          <a:xfrm>
            <a:off x="324132" y="0"/>
            <a:ext cx="5624325" cy="52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base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61"/>
          <p:cNvSpPr txBox="1"/>
          <p:nvPr/>
        </p:nvSpPr>
        <p:spPr>
          <a:xfrm>
            <a:off x="262104" y="391571"/>
            <a:ext cx="5686425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</a:t>
            </a:r>
            <a:r>
              <a:rPr lang="th" sz="18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navigation.launch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61"/>
          <p:cNvSpPr txBox="1"/>
          <p:nvPr/>
        </p:nvSpPr>
        <p:spPr>
          <a:xfrm>
            <a:off x="324124" y="927380"/>
            <a:ext cx="3319200" cy="117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terminal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cd sim_ws/src/agv_pkg/launch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touch navigation.launch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nano navigation.launch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61"/>
          <p:cNvSpPr txBox="1"/>
          <p:nvPr/>
        </p:nvSpPr>
        <p:spPr>
          <a:xfrm>
            <a:off x="6186488" y="578645"/>
            <a:ext cx="2728800" cy="40790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&lt;launch&gt;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&lt;!-- TurtleBot3 --&gt;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&lt;include file="$(find agv_pkg)/launch/bringup.launch"&gt;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&lt;/include&gt;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&lt;!-- Map server --&gt;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&lt;node pkg="map_server" name="map_server" type="map_server" args="$(find agv_pkg)/maps/mymap.yaml"/&gt;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&lt;!-- AMCL --&gt;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&lt;include file="$(find agv_pkg)/launch/amcl.launch"/&gt;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&lt;!-- move_base --&gt;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&lt;include file="$(find agv_pkg)/launch/move_base.launch"&gt;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&lt;/include&gt;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&lt;!-- Rviz --&gt;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&lt;node pkg="rviz" type="rviz" name="rviz" required="true"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    args="-d $(find agv_pkg)/rviz/navigation.rviz"/&gt;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&lt;/launch&gt;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61"/>
          <p:cNvSpPr txBox="1"/>
          <p:nvPr/>
        </p:nvSpPr>
        <p:spPr>
          <a:xfrm>
            <a:off x="3721895" y="962755"/>
            <a:ext cx="20718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this to </a:t>
            </a: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navigation.launch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o &gt;&gt;&gt; save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x &gt;&gt;&gt; exit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9" name="Google Shape;809;p61"/>
          <p:cNvCxnSpPr>
            <a:stCxn id="808" idx="3"/>
          </p:cNvCxnSpPr>
          <p:nvPr/>
        </p:nvCxnSpPr>
        <p:spPr>
          <a:xfrm rot="10800000" flipH="1">
            <a:off x="5793695" y="1010005"/>
            <a:ext cx="393000" cy="28080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2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48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815" name="Google Shape;815;p62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6" name="Google Shape;816;p62"/>
          <p:cNvSpPr txBox="1"/>
          <p:nvPr/>
        </p:nvSpPr>
        <p:spPr>
          <a:xfrm>
            <a:off x="324124" y="648250"/>
            <a:ext cx="5686425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RUN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62"/>
          <p:cNvSpPr txBox="1"/>
          <p:nvPr/>
        </p:nvSpPr>
        <p:spPr>
          <a:xfrm>
            <a:off x="421237" y="1108961"/>
            <a:ext cx="4893750" cy="82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roslaunch agv_pkg navigation.launch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62"/>
          <p:cNvSpPr txBox="1"/>
          <p:nvPr/>
        </p:nvSpPr>
        <p:spPr>
          <a:xfrm>
            <a:off x="324124" y="1"/>
            <a:ext cx="6279525" cy="52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navigation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9" name="Google Shape;81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" y="2047886"/>
            <a:ext cx="4544000" cy="2605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2600" y="2047886"/>
            <a:ext cx="4257100" cy="2440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3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49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826" name="Google Shape;826;p63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7" name="Google Shape;827;p63"/>
          <p:cNvSpPr txBox="1"/>
          <p:nvPr/>
        </p:nvSpPr>
        <p:spPr>
          <a:xfrm>
            <a:off x="324124" y="648250"/>
            <a:ext cx="5686425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 initial point for AGV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63"/>
          <p:cNvSpPr txBox="1"/>
          <p:nvPr/>
        </p:nvSpPr>
        <p:spPr>
          <a:xfrm>
            <a:off x="324124" y="1"/>
            <a:ext cx="6279525" cy="52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navigation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9" name="Google Shape;829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2600" y="2047886"/>
            <a:ext cx="4257100" cy="2440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069" y="1883406"/>
            <a:ext cx="4544000" cy="2605087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63"/>
          <p:cNvSpPr/>
          <p:nvPr/>
        </p:nvSpPr>
        <p:spPr>
          <a:xfrm>
            <a:off x="1162595" y="2047886"/>
            <a:ext cx="483325" cy="192394"/>
          </a:xfrm>
          <a:prstGeom prst="rect">
            <a:avLst/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5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321469" y="69506"/>
            <a:ext cx="83653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596900" marR="0" lvl="1" indent="-254000" algn="l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•"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AGV in Factory</a:t>
            </a:r>
            <a:endParaRPr sz="18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514350"/>
            <a:ext cx="73152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5001890" y="4421213"/>
            <a:ext cx="38559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https://www.youtube.com/watch?v=TKDtkkpsuiw</a:t>
            </a:r>
            <a:endParaRPr sz="11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4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50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837" name="Google Shape;837;p64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8" name="Google Shape;838;p64"/>
          <p:cNvSpPr txBox="1"/>
          <p:nvPr/>
        </p:nvSpPr>
        <p:spPr>
          <a:xfrm>
            <a:off x="324124" y="648250"/>
            <a:ext cx="5686425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 goal for AGV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4"/>
          <p:cNvSpPr txBox="1"/>
          <p:nvPr/>
        </p:nvSpPr>
        <p:spPr>
          <a:xfrm>
            <a:off x="324124" y="1"/>
            <a:ext cx="6279525" cy="52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navigation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0" name="Google Shape;840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" y="1956767"/>
            <a:ext cx="4702932" cy="2696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2232" y="1956775"/>
            <a:ext cx="4098168" cy="234949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64"/>
          <p:cNvSpPr/>
          <p:nvPr/>
        </p:nvSpPr>
        <p:spPr>
          <a:xfrm>
            <a:off x="1619794" y="2161903"/>
            <a:ext cx="424543" cy="189412"/>
          </a:xfrm>
          <a:prstGeom prst="rect">
            <a:avLst/>
          </a:prstGeom>
          <a:noFill/>
          <a:ln w="28575" cap="flat" cmpd="sng">
            <a:solidFill>
              <a:srgbClr val="913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65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51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848" name="Google Shape;848;p65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9" name="Google Shape;849;p65"/>
          <p:cNvSpPr txBox="1"/>
          <p:nvPr/>
        </p:nvSpPr>
        <p:spPr>
          <a:xfrm>
            <a:off x="324124" y="1"/>
            <a:ext cx="5624510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base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65"/>
          <p:cNvSpPr txBox="1"/>
          <p:nvPr/>
        </p:nvSpPr>
        <p:spPr>
          <a:xfrm>
            <a:off x="262103" y="385039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 current position of AGV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5"/>
          <p:cNvSpPr txBox="1"/>
          <p:nvPr/>
        </p:nvSpPr>
        <p:spPr>
          <a:xfrm>
            <a:off x="324123" y="927380"/>
            <a:ext cx="5686530" cy="113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rosrun tf2_tools echo.py map base_footprint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8229" y="1724296"/>
            <a:ext cx="3707264" cy="2932612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65"/>
          <p:cNvSpPr/>
          <p:nvPr/>
        </p:nvSpPr>
        <p:spPr>
          <a:xfrm>
            <a:off x="1737360" y="3638005"/>
            <a:ext cx="692332" cy="1436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65"/>
          <p:cNvSpPr/>
          <p:nvPr/>
        </p:nvSpPr>
        <p:spPr>
          <a:xfrm>
            <a:off x="3027317" y="3830683"/>
            <a:ext cx="375557" cy="12083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66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52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860" name="Google Shape;860;p66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1" name="Google Shape;861;p66"/>
          <p:cNvSpPr txBox="1"/>
          <p:nvPr/>
        </p:nvSpPr>
        <p:spPr>
          <a:xfrm>
            <a:off x="324132" y="0"/>
            <a:ext cx="5624325" cy="52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ROS with IoT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mqtt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66"/>
          <p:cNvSpPr txBox="1"/>
          <p:nvPr/>
        </p:nvSpPr>
        <p:spPr>
          <a:xfrm>
            <a:off x="2813541" y="2121962"/>
            <a:ext cx="2990568" cy="52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ROS with IoT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mqtt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67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53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868" name="Google Shape;868;p67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9" name="Google Shape;869;p67"/>
          <p:cNvSpPr txBox="1"/>
          <p:nvPr/>
        </p:nvSpPr>
        <p:spPr>
          <a:xfrm>
            <a:off x="324132" y="0"/>
            <a:ext cx="5624325" cy="52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ROS with IoT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mqtt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67"/>
          <p:cNvSpPr txBox="1"/>
          <p:nvPr/>
        </p:nvSpPr>
        <p:spPr>
          <a:xfrm>
            <a:off x="262104" y="391571"/>
            <a:ext cx="5686425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mqtt.py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67"/>
          <p:cNvSpPr txBox="1"/>
          <p:nvPr/>
        </p:nvSpPr>
        <p:spPr>
          <a:xfrm>
            <a:off x="324124" y="927379"/>
            <a:ext cx="3319200" cy="133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terminal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cd sim_ws/src/agv_pkg/src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touch mqtt.py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nano mqtt.py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chmod +x mqtt.py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67"/>
          <p:cNvSpPr txBox="1"/>
          <p:nvPr/>
        </p:nvSpPr>
        <p:spPr>
          <a:xfrm>
            <a:off x="6186488" y="578645"/>
            <a:ext cx="2728800" cy="40790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#!/usr/bin/env python3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 rospy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move_base_msgs.msg import MoveBaseAction, MoveBaseGoal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 actionlib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actionlib_msgs.msg import *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tf.transformations import quaternion_from_euler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geometry_msgs.msg import Pose, Point, Quaternion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 paho.mqtt.subscribe as subscribe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 paho.mqtt.client as mqtt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 json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mqtt connection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host = '192.168.0.95'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port = 1883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topic = '/ros_mqtt'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time_out = 120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 = mqtt.Client()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client.connect(host, port)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rospy.loginfo(["connected"])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rospy.init_node('goal_nav', anonymous=False)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move_base = actionlib.SimpleActionClient("move_base",MoveBaseAction)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rate = rospy.Rate(20) # 5 hz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rospy.loginfo("wait for the action server to come up")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move_base.wait_for_server(rospy.Duration(5))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 mqtt():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global data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rospy.loginfo(["waiting for sub"])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msg = subscribe.simple(topics=str(topic), hostname=host,port=port)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rospy.loginfo(["Subed"])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data = json.loads(msg.payload.decode())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 movebase_client():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x = data.get('x')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y = data.get('y')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theta = data.get('th')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x,y,theta = float(x), float(y), float(theta)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#convert euler to quanternion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q = quaternion_from_euler(0,0,theta)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goal = MoveBaseGoal()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goal.target_pose.header.frame_id = "map"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goal.target_pose.header.stamp = rospy.Time.now()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goal.target_pose.pose = Pose(Point(x, y, 0.000), Quaternion(q[0], q[1], q[2], q[3]))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move_base.send_goal(goal)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rospy.loginfo(["Going to goal"])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wait = move_base.wait_for_result(rospy.Duration(time_out))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state = move_base.get_state()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if wait and state == GoalStatus.SUCCEEDED: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    result_stat  = "OK"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else: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    move_base.cancel_goal()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    result_stat  = "Fail"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rospy.loginfo(["Done result : " + result_stat])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 main():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while not rospy.is_shutdown():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    mqtt()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    movebase_client()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    rate.sleep()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__name__ == '__main__':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try: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    main()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except rospy.ROSInterruptException: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    rospy.loginfo("Navigation finished.")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67"/>
          <p:cNvSpPr txBox="1"/>
          <p:nvPr/>
        </p:nvSpPr>
        <p:spPr>
          <a:xfrm>
            <a:off x="3721895" y="962755"/>
            <a:ext cx="20718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this to </a:t>
            </a: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mqtt.py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o &gt;&gt;&gt; save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x &gt;&gt;&gt; exit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67"/>
          <p:cNvCxnSpPr>
            <a:stCxn id="873" idx="3"/>
          </p:cNvCxnSpPr>
          <p:nvPr/>
        </p:nvCxnSpPr>
        <p:spPr>
          <a:xfrm rot="10800000" flipH="1">
            <a:off x="5793695" y="1010005"/>
            <a:ext cx="393000" cy="28080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875" name="Google Shape;875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339" y="2654021"/>
            <a:ext cx="4824405" cy="474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68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54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881" name="Google Shape;881;p68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2" name="Google Shape;882;p68"/>
          <p:cNvSpPr txBox="1"/>
          <p:nvPr/>
        </p:nvSpPr>
        <p:spPr>
          <a:xfrm>
            <a:off x="324132" y="0"/>
            <a:ext cx="5624325" cy="52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ROS with IoT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mqtt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8"/>
          <p:cNvSpPr txBox="1"/>
          <p:nvPr/>
        </p:nvSpPr>
        <p:spPr>
          <a:xfrm>
            <a:off x="262104" y="391571"/>
            <a:ext cx="5686425" cy="738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r>
              <a:rPr lang="th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Firefox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 to</a:t>
            </a:r>
            <a:r>
              <a:rPr lang="th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localhost:1880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4" name="Google Shape;884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042" y="1130205"/>
            <a:ext cx="4047985" cy="2894873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68"/>
          <p:cNvSpPr txBox="1"/>
          <p:nvPr/>
        </p:nvSpPr>
        <p:spPr>
          <a:xfrm>
            <a:off x="1007093" y="4160316"/>
            <a:ext cx="330245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 </a:t>
            </a:r>
            <a:r>
              <a:rPr lang="th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node-red-contrib-aedes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68"/>
          <p:cNvSpPr txBox="1"/>
          <p:nvPr/>
        </p:nvSpPr>
        <p:spPr>
          <a:xfrm>
            <a:off x="5085536" y="852263"/>
            <a:ext cx="3319200" cy="133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pip install paho-mqtt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69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55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892" name="Google Shape;892;p69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3" name="Google Shape;893;p69"/>
          <p:cNvSpPr txBox="1"/>
          <p:nvPr/>
        </p:nvSpPr>
        <p:spPr>
          <a:xfrm>
            <a:off x="324132" y="0"/>
            <a:ext cx="5624325" cy="52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ROS with IoT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mqtt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69"/>
          <p:cNvSpPr txBox="1"/>
          <p:nvPr/>
        </p:nvSpPr>
        <p:spPr>
          <a:xfrm>
            <a:off x="6186488" y="578645"/>
            <a:ext cx="2728800" cy="40790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1: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jsonData = {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"x" : 2.070,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"y" : -0.695,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"th" : 1.606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};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msg.payload = jsonData;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return msg;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1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2: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jsonData = {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"x" : -0.379,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"y" : 1.785,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"th" : 3.039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};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msg.payload = jsonData;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return msg;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5" name="Google Shape;895;p69"/>
          <p:cNvCxnSpPr/>
          <p:nvPr/>
        </p:nvCxnSpPr>
        <p:spPr>
          <a:xfrm rot="10800000" flipH="1">
            <a:off x="5793694" y="1010005"/>
            <a:ext cx="392850" cy="28080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896" name="Google Shape;896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262" y="718456"/>
            <a:ext cx="4910875" cy="3409243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69"/>
          <p:cNvSpPr txBox="1"/>
          <p:nvPr/>
        </p:nvSpPr>
        <p:spPr>
          <a:xfrm>
            <a:off x="995933" y="4216669"/>
            <a:ext cx="330245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</a:t>
            </a:r>
            <a:r>
              <a:rPr lang="th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 in node-red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70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56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903" name="Google Shape;903;p70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4" name="Google Shape;904;p70"/>
          <p:cNvSpPr txBox="1"/>
          <p:nvPr/>
        </p:nvSpPr>
        <p:spPr>
          <a:xfrm>
            <a:off x="324132" y="0"/>
            <a:ext cx="5624325" cy="52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ROS with IoT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mqtt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70"/>
          <p:cNvSpPr txBox="1"/>
          <p:nvPr/>
        </p:nvSpPr>
        <p:spPr>
          <a:xfrm>
            <a:off x="324132" y="718373"/>
            <a:ext cx="3319200" cy="133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roscore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roslaunch agv_pkg navigation.launch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rosrun agv_pkg mqtt.py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6" name="Google Shape;906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5423" y="2788920"/>
            <a:ext cx="2392376" cy="169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069" y="2788920"/>
            <a:ext cx="2531411" cy="169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5742" y="1925281"/>
            <a:ext cx="3624943" cy="2563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1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57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914" name="Google Shape;914;p71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5" name="Google Shape;915;p71"/>
          <p:cNvSpPr txBox="1"/>
          <p:nvPr/>
        </p:nvSpPr>
        <p:spPr>
          <a:xfrm>
            <a:off x="324132" y="0"/>
            <a:ext cx="5624325" cy="52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ROS with IoT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mqtt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71"/>
          <p:cNvSpPr txBox="1"/>
          <p:nvPr/>
        </p:nvSpPr>
        <p:spPr>
          <a:xfrm>
            <a:off x="262104" y="914921"/>
            <a:ext cx="3319200" cy="133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th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node-red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timestamp to sent goal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71"/>
          <p:cNvSpPr txBox="1"/>
          <p:nvPr/>
        </p:nvSpPr>
        <p:spPr>
          <a:xfrm>
            <a:off x="262104" y="391571"/>
            <a:ext cx="5686425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run with MQTT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8" name="Google Shape;918;p71"/>
          <p:cNvGrpSpPr/>
          <p:nvPr/>
        </p:nvGrpSpPr>
        <p:grpSpPr>
          <a:xfrm>
            <a:off x="272822" y="1891562"/>
            <a:ext cx="2242720" cy="1619048"/>
            <a:chOff x="432176" y="2317475"/>
            <a:chExt cx="4756092" cy="3301789"/>
          </a:xfrm>
        </p:grpSpPr>
        <p:pic>
          <p:nvPicPr>
            <p:cNvPr id="919" name="Google Shape;919;p7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2176" y="2317475"/>
              <a:ext cx="4756092" cy="33017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0" name="Google Shape;920;p71"/>
            <p:cNvSpPr/>
            <p:nvPr/>
          </p:nvSpPr>
          <p:spPr>
            <a:xfrm>
              <a:off x="1471749" y="3831771"/>
              <a:ext cx="330925" cy="296092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71"/>
            <p:cNvSpPr/>
            <p:nvPr/>
          </p:nvSpPr>
          <p:spPr>
            <a:xfrm>
              <a:off x="1471748" y="4271554"/>
              <a:ext cx="330925" cy="296092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22" name="Google Shape;922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6098" y="2044787"/>
            <a:ext cx="2926879" cy="1201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5265" y="510617"/>
            <a:ext cx="2722076" cy="1902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86259" y="2447936"/>
            <a:ext cx="2739589" cy="212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2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58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930" name="Google Shape;930;p72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1" name="Google Shape;931;p72"/>
          <p:cNvSpPr txBox="1"/>
          <p:nvPr/>
        </p:nvSpPr>
        <p:spPr>
          <a:xfrm>
            <a:off x="2813541" y="2148088"/>
            <a:ext cx="2990568" cy="553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h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109" name="Google Shape;109;p20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6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321469" y="69506"/>
            <a:ext cx="83653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596900" marR="0" lvl="1" indent="-254000" algn="l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•"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ROS navigation Concept</a:t>
            </a:r>
            <a:endParaRPr sz="1100"/>
          </a:p>
        </p:txBody>
      </p:sp>
      <p:grpSp>
        <p:nvGrpSpPr>
          <p:cNvPr id="111" name="Google Shape;111;p20"/>
          <p:cNvGrpSpPr/>
          <p:nvPr/>
        </p:nvGrpSpPr>
        <p:grpSpPr>
          <a:xfrm>
            <a:off x="441459" y="863845"/>
            <a:ext cx="8176781" cy="3402623"/>
            <a:chOff x="588612" y="1151793"/>
            <a:chExt cx="10902374" cy="4536830"/>
          </a:xfrm>
        </p:grpSpPr>
        <p:pic>
          <p:nvPicPr>
            <p:cNvPr id="112" name="Google Shape;11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4474" y="1151793"/>
              <a:ext cx="10564770" cy="437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20"/>
            <p:cNvSpPr/>
            <p:nvPr/>
          </p:nvSpPr>
          <p:spPr>
            <a:xfrm>
              <a:off x="4220308" y="4545623"/>
              <a:ext cx="2532184" cy="11430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6096001" y="5199241"/>
              <a:ext cx="474785" cy="439615"/>
            </a:xfrm>
            <a:prstGeom prst="ellipse">
              <a:avLst/>
            </a:prstGeom>
            <a:solidFill>
              <a:srgbClr val="FBD4B4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594474" y="3159369"/>
              <a:ext cx="3230180" cy="11430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1734779" y="4058732"/>
              <a:ext cx="474785" cy="439615"/>
            </a:xfrm>
            <a:prstGeom prst="ellipse">
              <a:avLst/>
            </a:prstGeom>
            <a:solidFill>
              <a:srgbClr val="FBD4B4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100"/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588612" y="1931381"/>
              <a:ext cx="3230180" cy="11430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2511671" y="1732268"/>
              <a:ext cx="474785" cy="439615"/>
            </a:xfrm>
            <a:prstGeom prst="ellipse">
              <a:avLst/>
            </a:prstGeom>
            <a:solidFill>
              <a:srgbClr val="FBD4B4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100"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8082587" y="2381673"/>
              <a:ext cx="3230180" cy="11430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10776438" y="3248748"/>
              <a:ext cx="474785" cy="439615"/>
            </a:xfrm>
            <a:prstGeom prst="ellipse">
              <a:avLst/>
            </a:prstGeom>
            <a:solidFill>
              <a:srgbClr val="FBD4B4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8082589" y="1550101"/>
              <a:ext cx="3230180" cy="688575"/>
            </a:xfrm>
            <a:prstGeom prst="rect">
              <a:avLst/>
            </a:prstGeom>
            <a:noFill/>
            <a:ln w="28575" cap="flat" cmpd="sng">
              <a:solidFill>
                <a:srgbClr val="0170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11016201" y="1526272"/>
              <a:ext cx="474785" cy="439615"/>
            </a:xfrm>
            <a:prstGeom prst="ellipse">
              <a:avLst/>
            </a:prstGeom>
            <a:solidFill>
              <a:srgbClr val="B6DDE7"/>
            </a:solidFill>
            <a:ln w="25400" cap="flat" cmpd="sng">
              <a:solidFill>
                <a:srgbClr val="0170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1100"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6378391" y="1251346"/>
              <a:ext cx="474785" cy="439615"/>
            </a:xfrm>
            <a:prstGeom prst="ellipse">
              <a:avLst/>
            </a:prstGeom>
            <a:solidFill>
              <a:srgbClr val="B6DDE7"/>
            </a:solidFill>
            <a:ln w="25400" cap="flat" cmpd="sng">
              <a:solidFill>
                <a:srgbClr val="0170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7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321469" y="69506"/>
            <a:ext cx="83653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Hardware</a:t>
            </a:r>
            <a:endParaRPr sz="18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21" descr="TurtleBot3"/>
          <p:cNvPicPr preferRelativeResize="0"/>
          <p:nvPr/>
        </p:nvPicPr>
        <p:blipFill rotWithShape="1">
          <a:blip r:embed="rId3">
            <a:alphaModFix/>
          </a:blip>
          <a:srcRect l="33395" t="56857" r="19260"/>
          <a:stretch/>
        </p:blipFill>
        <p:spPr>
          <a:xfrm>
            <a:off x="359037" y="1977287"/>
            <a:ext cx="2096966" cy="123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 rotWithShape="1">
          <a:blip r:embed="rId4">
            <a:alphaModFix/>
          </a:blip>
          <a:srcRect l="24873" t="26557" r="27180" b="18702"/>
          <a:stretch/>
        </p:blipFill>
        <p:spPr>
          <a:xfrm>
            <a:off x="3440166" y="734628"/>
            <a:ext cx="552421" cy="492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69167" y="1381776"/>
            <a:ext cx="1524870" cy="1055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90748" y="2524135"/>
            <a:ext cx="1051255" cy="82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 descr="NFP-A58-555-EN turbine mini dc motor"/>
          <p:cNvPicPr preferRelativeResize="0"/>
          <p:nvPr/>
        </p:nvPicPr>
        <p:blipFill rotWithShape="1">
          <a:blip r:embed="rId7">
            <a:alphaModFix/>
          </a:blip>
          <a:srcRect l="28540" t="19404" r="13802" b="28329"/>
          <a:stretch/>
        </p:blipFill>
        <p:spPr>
          <a:xfrm>
            <a:off x="3322421" y="3780510"/>
            <a:ext cx="820713" cy="49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 rotWithShape="1">
          <a:blip r:embed="rId8">
            <a:alphaModFix/>
          </a:blip>
          <a:srcRect t="14485" b="3906"/>
          <a:stretch/>
        </p:blipFill>
        <p:spPr>
          <a:xfrm>
            <a:off x="6845257" y="583637"/>
            <a:ext cx="1025808" cy="83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 rotWithShape="1">
          <a:blip r:embed="rId9">
            <a:alphaModFix/>
          </a:blip>
          <a:srcRect t="8639" b="10962"/>
          <a:stretch/>
        </p:blipFill>
        <p:spPr>
          <a:xfrm>
            <a:off x="6845257" y="1543739"/>
            <a:ext cx="966969" cy="777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 descr="10Amp 5V-30V DC Motor Driver (2 Channels)"/>
          <p:cNvPicPr preferRelativeResize="0"/>
          <p:nvPr/>
        </p:nvPicPr>
        <p:blipFill rotWithShape="1">
          <a:blip r:embed="rId10">
            <a:alphaModFix/>
          </a:blip>
          <a:srcRect t="16382" b="13592"/>
          <a:stretch/>
        </p:blipFill>
        <p:spPr>
          <a:xfrm>
            <a:off x="6845257" y="2524204"/>
            <a:ext cx="964376" cy="67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 descr="Cucumber RIS ESP32-S2 Dev Board with Sensors"/>
          <p:cNvPicPr preferRelativeResize="0"/>
          <p:nvPr/>
        </p:nvPicPr>
        <p:blipFill rotWithShape="1">
          <a:blip r:embed="rId11">
            <a:alphaModFix/>
          </a:blip>
          <a:srcRect l="7876" t="13272" r="9715" b="37935"/>
          <a:stretch/>
        </p:blipFill>
        <p:spPr>
          <a:xfrm>
            <a:off x="6821851" y="3657590"/>
            <a:ext cx="1049214" cy="61892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931810" y="3480427"/>
            <a:ext cx="70726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Waffle</a:t>
            </a: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4242003" y="839423"/>
            <a:ext cx="881743" cy="325575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Lidar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4682874" y="1746674"/>
            <a:ext cx="1188881" cy="325575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1"/>
          <p:cNvSpPr/>
          <p:nvPr/>
        </p:nvSpPr>
        <p:spPr>
          <a:xfrm>
            <a:off x="4382308" y="2745881"/>
            <a:ext cx="1188881" cy="325575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2x Wheel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4382308" y="3865726"/>
            <a:ext cx="1188881" cy="325575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2x Motor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7871065" y="897283"/>
            <a:ext cx="1188880" cy="325575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2x Encoder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7871065" y="1727624"/>
            <a:ext cx="1188880" cy="325575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IMU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7894820" y="2732929"/>
            <a:ext cx="1188880" cy="325575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Driver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7894820" y="3846242"/>
            <a:ext cx="1188880" cy="325575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ESP32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7308" y="3420350"/>
            <a:ext cx="1593652" cy="131190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155" name="Google Shape;155;p22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8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321469" y="69506"/>
            <a:ext cx="83653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1. Base controller</a:t>
            </a:r>
            <a:endParaRPr sz="18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469" y="566324"/>
            <a:ext cx="1302766" cy="63446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/>
          <p:nvPr/>
        </p:nvSpPr>
        <p:spPr>
          <a:xfrm>
            <a:off x="502920" y="1351356"/>
            <a:ext cx="1280160" cy="41801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/cmd_vel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502920" y="2087675"/>
            <a:ext cx="1280160" cy="418012"/>
          </a:xfrm>
          <a:prstGeom prst="rect">
            <a:avLst/>
          </a:prstGeom>
          <a:noFill/>
          <a:ln w="2857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wheel target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502920" y="2823995"/>
            <a:ext cx="1280160" cy="418012"/>
          </a:xfrm>
          <a:prstGeom prst="rect">
            <a:avLst/>
          </a:prstGeom>
          <a:noFill/>
          <a:ln w="2857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wheel actual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2"/>
          <p:cNvSpPr/>
          <p:nvPr/>
        </p:nvSpPr>
        <p:spPr>
          <a:xfrm>
            <a:off x="502920" y="3560314"/>
            <a:ext cx="1280160" cy="418012"/>
          </a:xfrm>
          <a:prstGeom prst="rect">
            <a:avLst/>
          </a:prstGeom>
          <a:noFill/>
          <a:ln w="2857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PID controller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502920" y="4296632"/>
            <a:ext cx="1280160" cy="418012"/>
          </a:xfrm>
          <a:prstGeom prst="rect">
            <a:avLst/>
          </a:prstGeom>
          <a:noFill/>
          <a:ln w="2857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AGV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" name="Google Shape;163;p22"/>
          <p:cNvCxnSpPr>
            <a:stCxn id="158" idx="2"/>
            <a:endCxn id="159" idx="0"/>
          </p:cNvCxnSpPr>
          <p:nvPr/>
        </p:nvCxnSpPr>
        <p:spPr>
          <a:xfrm>
            <a:off x="1143000" y="1769368"/>
            <a:ext cx="0" cy="3183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4" name="Google Shape;164;p22"/>
          <p:cNvCxnSpPr/>
          <p:nvPr/>
        </p:nvCxnSpPr>
        <p:spPr>
          <a:xfrm>
            <a:off x="1143000" y="2505687"/>
            <a:ext cx="0" cy="318308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5" name="Google Shape;165;p22"/>
          <p:cNvCxnSpPr/>
          <p:nvPr/>
        </p:nvCxnSpPr>
        <p:spPr>
          <a:xfrm>
            <a:off x="1139735" y="3242006"/>
            <a:ext cx="0" cy="31830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6" name="Google Shape;166;p22"/>
          <p:cNvCxnSpPr/>
          <p:nvPr/>
        </p:nvCxnSpPr>
        <p:spPr>
          <a:xfrm>
            <a:off x="1143000" y="3978325"/>
            <a:ext cx="0" cy="31830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67" name="Google Shape;167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46819" y="503576"/>
            <a:ext cx="2455811" cy="851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50896" y="1442457"/>
            <a:ext cx="2936135" cy="174691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/>
          <p:nvPr/>
        </p:nvSpPr>
        <p:spPr>
          <a:xfrm>
            <a:off x="5375367" y="649655"/>
            <a:ext cx="3311433" cy="388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Topic </a:t>
            </a: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“/cmd_vel” will be sent from “</a:t>
            </a: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base</a:t>
            </a: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to “</a:t>
            </a: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 controller</a:t>
            </a: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Type: </a:t>
            </a: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geometry_msgs/Twist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Msgs: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Linear velocity x: 0.5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 velocity y: 0.5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 velocity z: 0.5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Angular velocity x: 0.0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Angular velocity y: 0.0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Angular velocity z: 0.0</a:t>
            </a:r>
            <a:endParaRPr sz="16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2" descr="TurtleBot3"/>
          <p:cNvPicPr preferRelativeResize="0"/>
          <p:nvPr/>
        </p:nvPicPr>
        <p:blipFill rotWithShape="1">
          <a:blip r:embed="rId7">
            <a:alphaModFix/>
          </a:blip>
          <a:srcRect l="33395" t="56857" r="19260"/>
          <a:stretch/>
        </p:blipFill>
        <p:spPr>
          <a:xfrm>
            <a:off x="1978831" y="3367745"/>
            <a:ext cx="2096965" cy="123586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/>
          <p:nvPr/>
        </p:nvSpPr>
        <p:spPr>
          <a:xfrm>
            <a:off x="5427617" y="2148840"/>
            <a:ext cx="2090057" cy="30044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5427617" y="3804874"/>
            <a:ext cx="2240467" cy="36161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8069577" y="2367188"/>
            <a:ext cx="93679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Meter/sec</a:t>
            </a:r>
            <a:endParaRPr sz="14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8069577" y="3560314"/>
            <a:ext cx="105221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Radian/sec</a:t>
            </a:r>
            <a:endParaRPr sz="14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180" name="Google Shape;180;p23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9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321469" y="69506"/>
            <a:ext cx="83653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1. Base controller</a:t>
            </a:r>
            <a:endParaRPr sz="18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469" y="566324"/>
            <a:ext cx="1302766" cy="63446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/>
          <p:nvPr/>
        </p:nvSpPr>
        <p:spPr>
          <a:xfrm>
            <a:off x="502920" y="1351356"/>
            <a:ext cx="1280160" cy="418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/cmd_vel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502920" y="2087675"/>
            <a:ext cx="1280160" cy="41801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wheel target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502920" y="2823995"/>
            <a:ext cx="1280160" cy="418012"/>
          </a:xfrm>
          <a:prstGeom prst="rect">
            <a:avLst/>
          </a:prstGeom>
          <a:noFill/>
          <a:ln w="2857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wheel actual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502920" y="3560314"/>
            <a:ext cx="1280160" cy="418012"/>
          </a:xfrm>
          <a:prstGeom prst="rect">
            <a:avLst/>
          </a:prstGeom>
          <a:noFill/>
          <a:ln w="2857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PID controller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502920" y="4296632"/>
            <a:ext cx="1280160" cy="418012"/>
          </a:xfrm>
          <a:prstGeom prst="rect">
            <a:avLst/>
          </a:prstGeom>
          <a:noFill/>
          <a:ln w="2857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AGV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p23"/>
          <p:cNvCxnSpPr>
            <a:stCxn id="183" idx="2"/>
            <a:endCxn id="184" idx="0"/>
          </p:cNvCxnSpPr>
          <p:nvPr/>
        </p:nvCxnSpPr>
        <p:spPr>
          <a:xfrm>
            <a:off x="1143000" y="1769368"/>
            <a:ext cx="0" cy="3183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9" name="Google Shape;189;p23"/>
          <p:cNvCxnSpPr/>
          <p:nvPr/>
        </p:nvCxnSpPr>
        <p:spPr>
          <a:xfrm>
            <a:off x="1143000" y="2505687"/>
            <a:ext cx="0" cy="318308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0" name="Google Shape;190;p23"/>
          <p:cNvCxnSpPr/>
          <p:nvPr/>
        </p:nvCxnSpPr>
        <p:spPr>
          <a:xfrm>
            <a:off x="1139735" y="3242006"/>
            <a:ext cx="0" cy="31830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1" name="Google Shape;191;p23"/>
          <p:cNvCxnSpPr/>
          <p:nvPr/>
        </p:nvCxnSpPr>
        <p:spPr>
          <a:xfrm>
            <a:off x="1143000" y="3978325"/>
            <a:ext cx="0" cy="31830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2" name="Google Shape;192;p23"/>
          <p:cNvSpPr txBox="1"/>
          <p:nvPr/>
        </p:nvSpPr>
        <p:spPr>
          <a:xfrm>
            <a:off x="1170172" y="1758125"/>
            <a:ext cx="58573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Linear.x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Angular.z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" name="Google Shape;193;p23"/>
          <p:cNvGrpSpPr/>
          <p:nvPr/>
        </p:nvGrpSpPr>
        <p:grpSpPr>
          <a:xfrm>
            <a:off x="2479068" y="819832"/>
            <a:ext cx="5804725" cy="2750621"/>
            <a:chOff x="3305424" y="1093110"/>
            <a:chExt cx="7739633" cy="3667495"/>
          </a:xfrm>
        </p:grpSpPr>
        <p:grpSp>
          <p:nvGrpSpPr>
            <p:cNvPr id="194" name="Google Shape;194;p23"/>
            <p:cNvGrpSpPr/>
            <p:nvPr/>
          </p:nvGrpSpPr>
          <p:grpSpPr>
            <a:xfrm>
              <a:off x="3305424" y="1093110"/>
              <a:ext cx="7739633" cy="3667495"/>
              <a:chOff x="3305424" y="1093110"/>
              <a:chExt cx="7739633" cy="3667495"/>
            </a:xfrm>
          </p:grpSpPr>
          <p:pic>
            <p:nvPicPr>
              <p:cNvPr id="195" name="Google Shape;195;p2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414007" y="1093110"/>
                <a:ext cx="7631050" cy="34353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6" name="Google Shape;196;p23"/>
              <p:cNvSpPr txBox="1"/>
              <p:nvPr/>
            </p:nvSpPr>
            <p:spPr>
              <a:xfrm>
                <a:off x="3305424" y="4452828"/>
                <a:ext cx="113499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h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V = Linear.x</a:t>
                </a:r>
                <a:endParaRPr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3"/>
              <p:cNvSpPr/>
              <p:nvPr/>
            </p:nvSpPr>
            <p:spPr>
              <a:xfrm>
                <a:off x="4958699" y="4439308"/>
                <a:ext cx="135755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h" sz="11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 = Angular.z</a:t>
                </a:r>
                <a:endParaRPr sz="11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8" name="Google Shape;198;p23"/>
            <p:cNvSpPr/>
            <p:nvPr/>
          </p:nvSpPr>
          <p:spPr>
            <a:xfrm>
              <a:off x="8856616" y="4197530"/>
              <a:ext cx="261257" cy="182880"/>
            </a:xfrm>
            <a:prstGeom prst="rect">
              <a:avLst/>
            </a:prstGeom>
            <a:solidFill>
              <a:srgbClr val="BBFAD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10463346" y="4212883"/>
              <a:ext cx="261257" cy="182880"/>
            </a:xfrm>
            <a:prstGeom prst="rect">
              <a:avLst/>
            </a:prstGeom>
            <a:solidFill>
              <a:srgbClr val="BBFAD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" name="Google Shape;200;p23"/>
          <p:cNvSpPr txBox="1"/>
          <p:nvPr/>
        </p:nvSpPr>
        <p:spPr>
          <a:xfrm>
            <a:off x="7945481" y="3296822"/>
            <a:ext cx="93679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Meter/sec</a:t>
            </a:r>
            <a:endParaRPr sz="14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3"/>
          <p:cNvSpPr/>
          <p:nvPr/>
        </p:nvSpPr>
        <p:spPr>
          <a:xfrm>
            <a:off x="7474080" y="685909"/>
            <a:ext cx="1587138" cy="32657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Inverse kinematics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7232</Words>
  <Application>Microsoft Office PowerPoint</Application>
  <PresentationFormat>On-screen Show (16:9)</PresentationFormat>
  <Paragraphs>1378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Times New Roman</vt:lpstr>
      <vt:lpstr>Simple Light</vt:lpstr>
      <vt:lpstr>DAY 3 ROS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3 ROS</dc:title>
  <cp:lastModifiedBy>Arthit Sekmoh</cp:lastModifiedBy>
  <cp:revision>1</cp:revision>
  <dcterms:modified xsi:type="dcterms:W3CDTF">2024-04-08T01:22:22Z</dcterms:modified>
</cp:coreProperties>
</file>